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0" r:id="rId5"/>
    <p:sldId id="259" r:id="rId6"/>
    <p:sldId id="261" r:id="rId7"/>
    <p:sldId id="262" r:id="rId8"/>
    <p:sldId id="263" r:id="rId9"/>
    <p:sldId id="264" r:id="rId10"/>
    <p:sldId id="265" r:id="rId11"/>
    <p:sldId id="266" r:id="rId12"/>
    <p:sldId id="268" r:id="rId13"/>
    <p:sldId id="267" r:id="rId14"/>
    <p:sldId id="282" r:id="rId15"/>
    <p:sldId id="285" r:id="rId16"/>
    <p:sldId id="286" r:id="rId17"/>
    <p:sldId id="283" r:id="rId18"/>
    <p:sldId id="284" r:id="rId19"/>
    <p:sldId id="269"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71" d="100"/>
          <a:sy n="71" d="100"/>
        </p:scale>
        <p:origin x="80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4/6/2026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2588" y="1138989"/>
            <a:ext cx="8813484" cy="2679976"/>
          </a:xfrm>
        </p:spPr>
        <p:txBody>
          <a:bodyPr>
            <a:noAutofit/>
          </a:bodyPr>
          <a:lstStyle/>
          <a:p>
            <a:pPr algn="ctr">
              <a:lnSpc>
                <a:spcPct val="120000"/>
              </a:lnSpc>
              <a:spcBef>
                <a:spcPts val="600"/>
              </a:spcBef>
              <a:spcAft>
                <a:spcPts val="600"/>
              </a:spcAft>
            </a:pPr>
            <a:br>
              <a:rPr lang="vi-VN" sz="3600" b="1" dirty="0">
                <a:latin typeface="Tahoma" panose="020B0604030504040204" pitchFamily="34" charset="0"/>
                <a:ea typeface="Tahoma" panose="020B0604030504040204" pitchFamily="34" charset="0"/>
                <a:cs typeface="Tahoma" panose="020B0604030504040204" pitchFamily="34" charset="0"/>
              </a:rPr>
            </a:br>
            <a:br>
              <a:rPr lang="vi-VN" sz="3600" b="1" dirty="0">
                <a:latin typeface="Tahoma" panose="020B0604030504040204" pitchFamily="34" charset="0"/>
                <a:ea typeface="Tahoma" panose="020B0604030504040204" pitchFamily="34" charset="0"/>
                <a:cs typeface="Tahoma" panose="020B0604030504040204" pitchFamily="34" charset="0"/>
              </a:rPr>
            </a:br>
            <a:r>
              <a:rPr lang="af-ZA" sz="3600" b="1" dirty="0">
                <a:latin typeface="Times New Roman" panose="02020603050405020304" pitchFamily="18" charset="0"/>
                <a:ea typeface="Tahoma" panose="020B0604030504040204" pitchFamily="34" charset="0"/>
                <a:cs typeface="Times New Roman" panose="02020603050405020304" pitchFamily="18" charset="0"/>
              </a:rPr>
              <a:t>NHỮNG </a:t>
            </a:r>
            <a:r>
              <a:rPr lang="vi-VN" sz="3600" b="1" dirty="0">
                <a:latin typeface="Times New Roman" panose="02020603050405020304" pitchFamily="18" charset="0"/>
                <a:ea typeface="Tahoma" panose="020B0604030504040204" pitchFamily="34" charset="0"/>
                <a:cs typeface="Times New Roman" panose="02020603050405020304" pitchFamily="18" charset="0"/>
              </a:rPr>
              <a:t>ĐIỂM MỚI, QUAN TRỌNG </a:t>
            </a:r>
            <a:r>
              <a:rPr lang="af-ZA" sz="3600" b="1" dirty="0">
                <a:latin typeface="Times New Roman" panose="02020603050405020304" pitchFamily="18" charset="0"/>
                <a:ea typeface="Tahoma" panose="020B0604030504040204" pitchFamily="34" charset="0"/>
                <a:cs typeface="Times New Roman" panose="02020603050405020304" pitchFamily="18" charset="0"/>
              </a:rPr>
              <a:t> TRONG VĂN KIỆN ĐẠI HỘI XIV</a:t>
            </a:r>
            <a:br>
              <a:rPr lang="vi-VN" sz="3600" b="1" dirty="0">
                <a:latin typeface="Times New Roman" panose="02020603050405020304" pitchFamily="18" charset="0"/>
                <a:ea typeface="Tahoma" panose="020B0604030504040204" pitchFamily="34" charset="0"/>
                <a:cs typeface="Times New Roman" panose="02020603050405020304" pitchFamily="18" charset="0"/>
              </a:rPr>
            </a:br>
            <a:r>
              <a:rPr lang="af-ZA" sz="3600" b="1" dirty="0">
                <a:latin typeface="Times New Roman" panose="02020603050405020304" pitchFamily="18" charset="0"/>
                <a:ea typeface="Tahoma" panose="020B0604030504040204" pitchFamily="34" charset="0"/>
                <a:cs typeface="Times New Roman" panose="02020603050405020304" pitchFamily="18" charset="0"/>
              </a:rPr>
              <a:t> CỦA ĐẢNG</a:t>
            </a:r>
            <a:endParaRPr lang="en-US" sz="3600" dirty="0"/>
          </a:p>
        </p:txBody>
      </p:sp>
      <p:sp>
        <p:nvSpPr>
          <p:cNvPr id="3" name="Subtitle 2"/>
          <p:cNvSpPr>
            <a:spLocks noGrp="1"/>
          </p:cNvSpPr>
          <p:nvPr>
            <p:ph type="subTitle" idx="1"/>
          </p:nvPr>
        </p:nvSpPr>
        <p:spPr>
          <a:xfrm>
            <a:off x="1780673" y="4700338"/>
            <a:ext cx="8915399" cy="1379788"/>
          </a:xfrm>
        </p:spPr>
        <p:txBody>
          <a:bodyPr>
            <a:normAutofit/>
          </a:bodyPr>
          <a:lstStyle/>
          <a:p>
            <a:pPr algn="ctr"/>
            <a:r>
              <a:rPr lang="en-US" sz="4000" dirty="0" err="1">
                <a:latin typeface="Times New Roman" panose="02020603050405020304" pitchFamily="18" charset="0"/>
                <a:cs typeface="Times New Roman" panose="02020603050405020304" pitchFamily="18" charset="0"/>
              </a:rPr>
              <a:t>Tạ</a:t>
            </a:r>
            <a:r>
              <a:rPr lang="en-US" sz="4000" dirty="0">
                <a:latin typeface="Times New Roman" panose="02020603050405020304" pitchFamily="18" charset="0"/>
                <a:cs typeface="Times New Roman" panose="02020603050405020304" pitchFamily="18" charset="0"/>
              </a:rPr>
              <a:t> Ngọc </a:t>
            </a:r>
            <a:r>
              <a:rPr lang="en-US" sz="4000" dirty="0" err="1">
                <a:latin typeface="Times New Roman" panose="02020603050405020304" pitchFamily="18" charset="0"/>
                <a:cs typeface="Times New Roman" panose="02020603050405020304" pitchFamily="18" charset="0"/>
              </a:rPr>
              <a:t>Tấn</a:t>
            </a:r>
            <a:endParaRPr lang="vi-VN"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5718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3179" y="609600"/>
            <a:ext cx="9531433" cy="1295400"/>
          </a:xfrm>
        </p:spPr>
        <p:txBody>
          <a:bodyPr>
            <a:normAutofit fontScale="90000"/>
          </a:bodyPr>
          <a:lstStyle/>
          <a:p>
            <a:pPr algn="ctr"/>
            <a:r>
              <a:rPr lang="vi-VN" sz="3100" b="1" dirty="0"/>
              <a:t>2.4. Lý luận về đường lối đổi mới – bước phát triển quan trọng trong nhận thức lý luận của Đảng</a:t>
            </a:r>
            <a:br>
              <a:rPr lang="en-US" dirty="0"/>
            </a:b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363579" y="1716505"/>
            <a:ext cx="10395284" cy="4531895"/>
          </a:xfrm>
        </p:spPr>
        <p:txBody>
          <a:bodyPr>
            <a:normAutofit lnSpcReduction="10000"/>
          </a:bodyPr>
          <a:lstStyle/>
          <a:p>
            <a:pPr marL="0" indent="0">
              <a:buNone/>
            </a:pPr>
            <a:r>
              <a:rPr lang="vi-VN" sz="2800" dirty="0">
                <a:latin typeface="Times New Roman" panose="02020603050405020304" pitchFamily="18" charset="0"/>
                <a:cs typeface="Times New Roman" panose="02020603050405020304" pitchFamily="18" charset="0"/>
              </a:rPr>
              <a:t>    “Phải chăng, đến năm 2025, trên cơ sở tổng kết 40 năm thực hiện công cuộc Đổi mới, 50 năm thống nhất đất nước, cần hoàn thiện cơ bản  hệ thống lý luận về đường lối đổi mới; đến năm 2030, trên cơ sở tổng kết 40 năm thực hiện Cương lĩnh xây dựng đất nước trong thời kỳ quá độ lên CNXH, tổng kết 100 năm Đảng lãnh đạo cách mạng Việt Nam, có thể bổ sung phát triển Cương lĩnh, đáp ứng yêu cầu của thời kỳ mới; bổ sung làm phong phú và tiến thêm một bước để hoàn thiện nền tảng tư tưởng của Đảng; và đến năm 2045, khi nước ta trở thành nước phát triển, có thu nhập cao thì chúng ta sẽ có một hệ thống lý luận hoàn chỉnh, khoa học và hiện đại về CNXH và con đường đi lên CNXH của Việt Nam”. (</a:t>
            </a:r>
            <a:r>
              <a:rPr lang="vi-VN" sz="2800" i="1" dirty="0">
                <a:latin typeface="Times New Roman" panose="02020603050405020304" pitchFamily="18" charset="0"/>
                <a:cs typeface="Times New Roman" panose="02020603050405020304" pitchFamily="18" charset="0"/>
              </a:rPr>
              <a:t>Nguyễn Phú Trọng, ngày 17/4/2021</a:t>
            </a:r>
            <a:r>
              <a:rPr lang="vi-VN"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739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3" y="624110"/>
            <a:ext cx="8915398" cy="1236774"/>
          </a:xfrm>
        </p:spPr>
        <p:txBody>
          <a:bodyPr>
            <a:normAutofit fontScale="90000"/>
          </a:bodyPr>
          <a:lstStyle/>
          <a:p>
            <a:pPr algn="ctr"/>
            <a:r>
              <a:rPr lang="vi-VN" sz="2800" b="1" dirty="0"/>
              <a:t>2.4. Lý luận về đường lối đổi mới – bước phát triển quan trọng trong nhận thức lý luận của Đảng</a:t>
            </a:r>
            <a:br>
              <a:rPr lang="vi-VN" sz="2800" b="1" dirty="0"/>
            </a:br>
            <a:r>
              <a:rPr lang="vi-VN" sz="2800" b="1" dirty="0"/>
              <a:t>(tiếp theo)</a:t>
            </a:r>
            <a:endParaRPr lang="en-US" sz="2800" dirty="0"/>
          </a:p>
        </p:txBody>
      </p:sp>
      <p:sp>
        <p:nvSpPr>
          <p:cNvPr id="3" name="Content Placeholder 2"/>
          <p:cNvSpPr>
            <a:spLocks noGrp="1"/>
          </p:cNvSpPr>
          <p:nvPr>
            <p:ph idx="1"/>
          </p:nvPr>
        </p:nvSpPr>
        <p:spPr>
          <a:xfrm>
            <a:off x="2213810" y="2021305"/>
            <a:ext cx="9290801" cy="3889917"/>
          </a:xfrm>
        </p:spPr>
        <p:txBody>
          <a:bodyPr>
            <a:noAutofit/>
          </a:bodyPr>
          <a:lstStyle/>
          <a:p>
            <a:pPr>
              <a:buFont typeface="Wingdings" panose="05000000000000000000" pitchFamily="2" charset="2"/>
              <a:buChar char="Ø"/>
            </a:pPr>
            <a:r>
              <a:rPr lang="vi-VN" sz="3200" dirty="0">
                <a:latin typeface="Times New Roman" panose="02020603050405020304" pitchFamily="18" charset="0"/>
                <a:cs typeface="Times New Roman" panose="02020603050405020304" pitchFamily="18" charset="0"/>
              </a:rPr>
              <a:t>Kết quả của tổng kết 40 năm đổi mới, 50 năm thống nhất đất nước;</a:t>
            </a:r>
          </a:p>
          <a:p>
            <a:pPr>
              <a:buFont typeface="Wingdings" panose="05000000000000000000" pitchFamily="2" charset="2"/>
              <a:buChar char="Ø"/>
            </a:pPr>
            <a:r>
              <a:rPr lang="vi-VN" sz="3200" dirty="0">
                <a:latin typeface="Times New Roman" panose="02020603050405020304" pitchFamily="18" charset="0"/>
                <a:cs typeface="Times New Roman" panose="02020603050405020304" pitchFamily="18" charset="0"/>
              </a:rPr>
              <a:t>Trên cơ sở vận dụng CN Mác – Lênin, Tư tưởng Hồ Chí Minh, nhận thức đúng đắn về CNXH và con đường quá độ của Việt Nam;</a:t>
            </a:r>
          </a:p>
          <a:p>
            <a:pPr>
              <a:buFont typeface="Wingdings" panose="05000000000000000000" pitchFamily="2" charset="2"/>
              <a:buChar char="Ø"/>
            </a:pPr>
            <a:r>
              <a:rPr lang="vi-VN" sz="3200" dirty="0">
                <a:latin typeface="Times New Roman" panose="02020603050405020304" pitchFamily="18" charset="0"/>
                <a:cs typeface="Times New Roman" panose="02020603050405020304" pitchFamily="18" charset="0"/>
              </a:rPr>
              <a:t>Thể hiện bản lĩnh, trí tuệ, kiên định mục tiêu cách mạng của Đảng CS Việt Nam.</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5829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5685" y="593558"/>
            <a:ext cx="9338928" cy="1311442"/>
          </a:xfrm>
        </p:spPr>
        <p:txBody>
          <a:bodyPr>
            <a:normAutofit fontScale="90000"/>
          </a:bodyPr>
          <a:lstStyle/>
          <a:p>
            <a:pPr algn="ctr"/>
            <a:r>
              <a:rPr lang="vi-VN" sz="2800" b="1" dirty="0"/>
              <a:t>2.4. Lý luận về đường lối đổi mới – bước phát triển quan trọng trong nhận thức lý luận của Đảng</a:t>
            </a:r>
            <a:br>
              <a:rPr lang="vi-VN" sz="2800" b="1" dirty="0"/>
            </a:br>
            <a:r>
              <a:rPr lang="vi-VN" sz="2800" b="1" dirty="0"/>
              <a:t>(tiếp theo)</a:t>
            </a:r>
            <a:endParaRPr lang="en-US" sz="2800" dirty="0"/>
          </a:p>
        </p:txBody>
      </p:sp>
      <p:sp>
        <p:nvSpPr>
          <p:cNvPr id="3" name="Content Placeholder 2"/>
          <p:cNvSpPr>
            <a:spLocks noGrp="1"/>
          </p:cNvSpPr>
          <p:nvPr>
            <p:ph idx="1"/>
          </p:nvPr>
        </p:nvSpPr>
        <p:spPr>
          <a:xfrm>
            <a:off x="1636295" y="1905000"/>
            <a:ext cx="9868318" cy="4359442"/>
          </a:xfrm>
        </p:spPr>
        <p:txBody>
          <a:bodyPr>
            <a:noAutofit/>
          </a:bodyPr>
          <a:lstStyle/>
          <a:p>
            <a:pPr marL="0" lvl="0" indent="0" algn="ctr">
              <a:buNone/>
            </a:pPr>
            <a:r>
              <a:rPr lang="vi-VN" sz="2800" b="1" dirty="0">
                <a:latin typeface="Times New Roman" panose="02020603050405020304" pitchFamily="18" charset="0"/>
                <a:cs typeface="Times New Roman" panose="02020603050405020304" pitchFamily="18" charset="0"/>
              </a:rPr>
              <a:t>Nội dung Lý luận về đường lối đổi mới</a:t>
            </a:r>
          </a:p>
          <a:p>
            <a:pPr marL="0" lvl="0" indent="0" algn="just">
              <a:buNone/>
            </a:pPr>
            <a:r>
              <a:rPr lang="vi-VN" sz="2800" b="1"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Hệ thống các quan điểm, mục tiêu, tầm nhìn, định hướng phát triển đất nước và bảo vệ vững chắc Tổ quốc Việt Nam XHCN: Mục tiêu độc lập dân tộc và CNXH; Nhân dân là chủ, hạnh phúc Nhân dân là mục đích tối thượng; nền KT thị trường định hướng XHCN, Nhà nước pháp quyền của ND, do ND và vì ND; nền văn hóa tiên tiến và dân tộc; Đảng CSVN lãnh đạo Nhà nước và xã hội...</a:t>
            </a:r>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5608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vi-VN" sz="3100" b="1" dirty="0"/>
              <a:t>2.5. Hoàn thiện đồng bộ thể chế phát triển – đột phá chiến lược mang tính quyết định</a:t>
            </a:r>
            <a:br>
              <a:rPr lang="en-US" dirty="0"/>
            </a:b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41095" y="1905000"/>
            <a:ext cx="9563517" cy="4142873"/>
          </a:xfrm>
        </p:spPr>
        <p:txBody>
          <a:bodyPr>
            <a:noAutofit/>
          </a:bodyPr>
          <a:lstStyle/>
          <a:p>
            <a:pPr>
              <a:buFont typeface="Wingdings" panose="05000000000000000000" pitchFamily="2" charset="2"/>
              <a:buChar char="Ø"/>
            </a:pPr>
            <a:r>
              <a:rPr lang="vi-VN" sz="2800" dirty="0">
                <a:latin typeface="+mj-lt"/>
              </a:rPr>
              <a:t>    ĐN: Thể chế phát triển là tổng thể các </a:t>
            </a:r>
            <a:r>
              <a:rPr lang="vi-VN" sz="2800" i="1" dirty="0">
                <a:latin typeface="+mj-lt"/>
              </a:rPr>
              <a:t>thiết chế</a:t>
            </a:r>
            <a:r>
              <a:rPr lang="vi-VN" sz="2800" dirty="0">
                <a:latin typeface="+mj-lt"/>
              </a:rPr>
              <a:t>, </a:t>
            </a:r>
            <a:r>
              <a:rPr lang="vi-VN" sz="2800" i="1" dirty="0">
                <a:latin typeface="+mj-lt"/>
              </a:rPr>
              <a:t>cơ chế vận hành</a:t>
            </a:r>
            <a:r>
              <a:rPr lang="vi-VN" sz="2800" dirty="0">
                <a:latin typeface="+mj-lt"/>
              </a:rPr>
              <a:t> và </a:t>
            </a:r>
            <a:r>
              <a:rPr lang="vi-VN" sz="2800" i="1" dirty="0">
                <a:latin typeface="+mj-lt"/>
              </a:rPr>
              <a:t>hệ thống pháp luật</a:t>
            </a:r>
            <a:r>
              <a:rPr lang="vi-VN" sz="2800" dirty="0">
                <a:latin typeface="+mj-lt"/>
              </a:rPr>
              <a:t> điều chỉnh các quan hệ kinh tế – xã hội.</a:t>
            </a:r>
          </a:p>
          <a:p>
            <a:pPr>
              <a:buFont typeface="Wingdings" panose="05000000000000000000" pitchFamily="2" charset="2"/>
              <a:buChar char="Ø"/>
            </a:pPr>
            <a:r>
              <a:rPr lang="vi-VN" sz="2800" dirty="0">
                <a:latin typeface="+mj-lt"/>
                <a:cs typeface="Times New Roman" panose="02020603050405020304" pitchFamily="18" charset="0"/>
              </a:rPr>
              <a:t>   Thể chế tốt – động lực, bà đỡ cho phát triển; thể chế kém – điểm nghẽn cản trở phát triên</a:t>
            </a:r>
          </a:p>
          <a:p>
            <a:pPr>
              <a:buFont typeface="Wingdings" panose="05000000000000000000" pitchFamily="2" charset="2"/>
              <a:buChar char="Ø"/>
            </a:pPr>
            <a:r>
              <a:rPr lang="vi-VN" sz="2800" dirty="0"/>
              <a:t>    Hoàn thiện thể chế phát triển vừa là điều kiện, vừa là động lực, đồng thời là “đột phá của đột phá” trong chiến lược phát triển đất nước giai đoạn tới</a:t>
            </a:r>
            <a:endParaRPr lang="en-US" sz="2800" dirty="0">
              <a:latin typeface="+mj-lt"/>
              <a:cs typeface="Times New Roman" panose="02020603050405020304" pitchFamily="18" charset="0"/>
            </a:endParaRPr>
          </a:p>
        </p:txBody>
      </p:sp>
    </p:spTree>
    <p:extLst>
      <p:ext uri="{BB962C8B-B14F-4D97-AF65-F5344CB8AC3E}">
        <p14:creationId xmlns:p14="http://schemas.microsoft.com/office/powerpoint/2010/main" val="136689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6A881-AFF1-6B76-2E32-37A4515AA4ED}"/>
              </a:ext>
            </a:extLst>
          </p:cNvPr>
          <p:cNvSpPr>
            <a:spLocks noGrp="1"/>
          </p:cNvSpPr>
          <p:nvPr>
            <p:ph type="title"/>
          </p:nvPr>
        </p:nvSpPr>
        <p:spPr>
          <a:xfrm>
            <a:off x="2470485" y="577516"/>
            <a:ext cx="9034128" cy="1327484"/>
          </a:xfrm>
        </p:spPr>
        <p:txBody>
          <a:bodyPr>
            <a:normAutofit/>
          </a:bodyPr>
          <a:lstStyle/>
          <a:p>
            <a:r>
              <a:rPr lang="vi-VN" sz="2800" b="1" dirty="0"/>
              <a:t>2.6. Mô hình tăng trưởng mới và cơ cấu lại nền kinh tế – trục trung tâm của chiến lược phát triển</a:t>
            </a:r>
            <a:endParaRPr lang="en-US" sz="2800" dirty="0"/>
          </a:p>
        </p:txBody>
      </p:sp>
      <p:sp>
        <p:nvSpPr>
          <p:cNvPr id="3" name="Content Placeholder 2">
            <a:extLst>
              <a:ext uri="{FF2B5EF4-FFF2-40B4-BE49-F238E27FC236}">
                <a16:creationId xmlns:a16="http://schemas.microsoft.com/office/drawing/2014/main" id="{F1A8CD7B-7305-E349-3ABC-4C9B46DF80EC}"/>
              </a:ext>
            </a:extLst>
          </p:cNvPr>
          <p:cNvSpPr>
            <a:spLocks noGrp="1"/>
          </p:cNvSpPr>
          <p:nvPr>
            <p:ph idx="1"/>
          </p:nvPr>
        </p:nvSpPr>
        <p:spPr>
          <a:xfrm>
            <a:off x="2470484" y="1905000"/>
            <a:ext cx="9034128" cy="4006222"/>
          </a:xfrm>
        </p:spPr>
        <p:txBody>
          <a:bodyPr/>
          <a:lstStyle/>
          <a:p>
            <a:pPr marL="0" indent="0">
              <a:buNone/>
            </a:pPr>
            <a:r>
              <a:rPr lang="en-US" sz="2800" i="1" dirty="0">
                <a:latin typeface="Tahoma" panose="020B0604030504040204" pitchFamily="34" charset="0"/>
                <a:ea typeface="Tahoma" panose="020B0604030504040204" pitchFamily="34" charset="0"/>
                <a:cs typeface="Tahoma" panose="020B0604030504040204" pitchFamily="34" charset="0"/>
              </a:rPr>
              <a:t>X</a:t>
            </a:r>
            <a:r>
              <a:rPr lang="vi-VN" sz="2800" i="1" dirty="0">
                <a:ea typeface="Tahoma" panose="020B0604030504040204" pitchFamily="34" charset="0"/>
                <a:cs typeface="Tahoma" panose="020B0604030504040204" pitchFamily="34" charset="0"/>
              </a:rPr>
              <a:t>ác lập mô hình tăng trưởng mới</a:t>
            </a:r>
            <a:r>
              <a:rPr lang="vi-VN" sz="2800" dirty="0">
                <a:ea typeface="Tahoma" panose="020B0604030504040204" pitchFamily="34" charset="0"/>
                <a:cs typeface="Tahoma" panose="020B0604030504040204" pitchFamily="34" charset="0"/>
              </a:rPr>
              <a:t>, đồng thời đẩy mạnh cơ cấu lại nền kinh tế gắn với công ngh</a:t>
            </a:r>
            <a:r>
              <a:rPr lang="en-US" sz="2800" dirty="0">
                <a:latin typeface="Tahoma" panose="020B0604030504040204" pitchFamily="34" charset="0"/>
                <a:ea typeface="Tahoma" panose="020B0604030504040204" pitchFamily="34" charset="0"/>
                <a:cs typeface="Tahoma" panose="020B0604030504040204" pitchFamily="34" charset="0"/>
              </a:rPr>
              <a:t>.</a:t>
            </a:r>
            <a:r>
              <a:rPr lang="vi-VN" sz="2800" dirty="0">
                <a:ea typeface="Tahoma" panose="020B0604030504040204" pitchFamily="34" charset="0"/>
                <a:cs typeface="Tahoma" panose="020B0604030504040204" pitchFamily="34" charset="0"/>
              </a:rPr>
              <a:t>iệp hóa, hiện đại hóa trên nền tảng khoa 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vi-VN" sz="2800" dirty="0">
                <a:ea typeface="Tahoma" panose="020B0604030504040204" pitchFamily="34" charset="0"/>
                <a:cs typeface="Tahoma" panose="020B0604030504040204" pitchFamily="34" charset="0"/>
              </a:rPr>
              <a:t> công nghệ và đổi mới sáng tạo</a:t>
            </a:r>
            <a:r>
              <a:rPr lang="en-US" sz="2800" dirty="0">
                <a:latin typeface="Tahoma" panose="020B0604030504040204" pitchFamily="34" charset="0"/>
                <a:ea typeface="Tahoma" panose="020B0604030504040204" pitchFamily="34" charset="0"/>
                <a:cs typeface="Tahoma" panose="020B0604030504040204" pitchFamily="34" charset="0"/>
              </a:rPr>
              <a:t>. </a:t>
            </a:r>
          </a:p>
          <a:p>
            <a:pPr>
              <a:buFont typeface="Wingdings" panose="05000000000000000000" pitchFamily="2" charset="2"/>
              <a:buChar char="Ø"/>
            </a:pPr>
            <a:r>
              <a:rPr lang="en-US" sz="3200" dirty="0" err="1">
                <a:latin typeface="Times New Roman" panose="02020603050405020304" pitchFamily="18" charset="0"/>
                <a:cs typeface="Times New Roman" panose="02020603050405020304" pitchFamily="18" charset="0"/>
              </a:rPr>
              <a:t>Chuyển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đổi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chất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hướng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suât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chất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lượng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tốc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cạnh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tranh</a:t>
            </a:r>
            <a:endParaRPr lang="en-US" sz="3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3200" dirty="0" err="1">
                <a:latin typeface="Times New Roman" panose="02020603050405020304" pitchFamily="18" charset="0"/>
                <a:cs typeface="Times New Roman" panose="02020603050405020304" pitchFamily="18" charset="0"/>
              </a:rPr>
              <a:t>Đẩy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mạnh</a:t>
            </a:r>
            <a:r>
              <a:rPr lang="en-US" sz="3200" dirty="0">
                <a:latin typeface="Times New Roman" panose="02020603050405020304" pitchFamily="18" charset="0"/>
                <a:cs typeface="Times New Roman" panose="02020603050405020304" pitchFamily="18" charset="0"/>
              </a:rPr>
              <a:t> CNH, HĐH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nội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triển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nền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tế</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chủ</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đảm</a:t>
            </a:r>
            <a:r>
              <a:rPr lang="en-US" sz="3200" dirty="0">
                <a:latin typeface="Times New Roman" panose="02020603050405020304" pitchFamily="18" charset="0"/>
                <a:cs typeface="Times New Roman" panose="02020603050405020304" pitchFamily="18" charset="0"/>
              </a:rPr>
              <a:t> QP, AN.</a:t>
            </a:r>
          </a:p>
          <a:p>
            <a:endParaRPr lang="en-US" dirty="0"/>
          </a:p>
        </p:txBody>
      </p:sp>
    </p:spTree>
    <p:extLst>
      <p:ext uri="{BB962C8B-B14F-4D97-AF65-F5344CB8AC3E}">
        <p14:creationId xmlns:p14="http://schemas.microsoft.com/office/powerpoint/2010/main" val="2222310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89848-4F1E-C2D2-FF23-A62A60C51E3D}"/>
              </a:ext>
            </a:extLst>
          </p:cNvPr>
          <p:cNvSpPr>
            <a:spLocks noGrp="1"/>
          </p:cNvSpPr>
          <p:nvPr>
            <p:ph type="title"/>
          </p:nvPr>
        </p:nvSpPr>
        <p:spPr/>
        <p:txBody>
          <a:bodyPr>
            <a:noAutofit/>
          </a:bodyPr>
          <a:lstStyle/>
          <a:p>
            <a:r>
              <a:rPr lang="vi-VN" sz="2800" b="1" dirty="0"/>
              <a:t>2.7. Xây dựng, chỉnh đốn Đảng và hệ thống chính trị – nhân tố quyết định thành công của sự nghiệp phát triển</a:t>
            </a:r>
            <a:endParaRPr lang="en-US" sz="2800" dirty="0"/>
          </a:p>
        </p:txBody>
      </p:sp>
      <p:sp>
        <p:nvSpPr>
          <p:cNvPr id="3" name="Content Placeholder 2">
            <a:extLst>
              <a:ext uri="{FF2B5EF4-FFF2-40B4-BE49-F238E27FC236}">
                <a16:creationId xmlns:a16="http://schemas.microsoft.com/office/drawing/2014/main" id="{E3FAE0EE-1865-9F4B-9E1D-082A625347B8}"/>
              </a:ext>
            </a:extLst>
          </p:cNvPr>
          <p:cNvSpPr>
            <a:spLocks noGrp="1"/>
          </p:cNvSpPr>
          <p:nvPr>
            <p:ph idx="1"/>
          </p:nvPr>
        </p:nvSpPr>
        <p:spPr/>
        <p:txBody>
          <a:bodyPr/>
          <a:lstStyle/>
          <a:p>
            <a:pPr marL="0" indent="0" algn="ctr">
              <a:buNone/>
            </a:pPr>
            <a:r>
              <a:rPr lang="en-US" sz="3200" b="1" dirty="0">
                <a:latin typeface="Tahoma" panose="020B0604030504040204" pitchFamily="34" charset="0"/>
                <a:ea typeface="Tahoma" panose="020B0604030504040204" pitchFamily="34" charset="0"/>
                <a:cs typeface="Tahoma" panose="020B0604030504040204" pitchFamily="34" charset="0"/>
              </a:rPr>
              <a:t>Quan </a:t>
            </a:r>
            <a:r>
              <a:rPr lang="en-US" sz="3200" b="1" dirty="0" err="1">
                <a:latin typeface="Tahoma" panose="020B0604030504040204" pitchFamily="34" charset="0"/>
                <a:ea typeface="Tahoma" panose="020B0604030504040204" pitchFamily="34" charset="0"/>
                <a:cs typeface="Tahoma" panose="020B0604030504040204" pitchFamily="34" charset="0"/>
              </a:rPr>
              <a:t>điểm</a:t>
            </a:r>
            <a:r>
              <a:rPr lang="en-US" sz="3200" b="1" dirty="0">
                <a:latin typeface="Tahoma" panose="020B0604030504040204" pitchFamily="34" charset="0"/>
                <a:ea typeface="Tahoma" panose="020B0604030504040204" pitchFamily="34" charset="0"/>
                <a:cs typeface="Tahoma" panose="020B0604030504040204" pitchFamily="34" charset="0"/>
              </a:rPr>
              <a:t> </a:t>
            </a:r>
            <a:r>
              <a:rPr lang="en-US" sz="3200" b="1" dirty="0" err="1">
                <a:latin typeface="Tahoma" panose="020B0604030504040204" pitchFamily="34" charset="0"/>
                <a:ea typeface="Tahoma" panose="020B0604030504040204" pitchFamily="34" charset="0"/>
                <a:cs typeface="Tahoma" panose="020B0604030504040204" pitchFamily="34" charset="0"/>
              </a:rPr>
              <a:t>chỉ</a:t>
            </a:r>
            <a:r>
              <a:rPr lang="en-US" sz="3200" b="1" dirty="0">
                <a:latin typeface="Tahoma" panose="020B0604030504040204" pitchFamily="34" charset="0"/>
                <a:ea typeface="Tahoma" panose="020B0604030504040204" pitchFamily="34" charset="0"/>
                <a:cs typeface="Tahoma" panose="020B0604030504040204" pitchFamily="34" charset="0"/>
              </a:rPr>
              <a:t> </a:t>
            </a:r>
            <a:r>
              <a:rPr lang="en-US" sz="3200" b="1" dirty="0" err="1">
                <a:latin typeface="Tahoma" panose="020B0604030504040204" pitchFamily="34" charset="0"/>
                <a:ea typeface="Tahoma" panose="020B0604030504040204" pitchFamily="34" charset="0"/>
                <a:cs typeface="Tahoma" panose="020B0604030504040204" pitchFamily="34" charset="0"/>
              </a:rPr>
              <a:t>đạo</a:t>
            </a:r>
            <a:r>
              <a:rPr lang="en-US" sz="3200" b="1" dirty="0">
                <a:latin typeface="Tahoma" panose="020B0604030504040204" pitchFamily="34" charset="0"/>
                <a:ea typeface="Tahoma" panose="020B0604030504040204" pitchFamily="34" charset="0"/>
                <a:cs typeface="Tahoma" panose="020B0604030504040204" pitchFamily="34" charset="0"/>
              </a:rPr>
              <a:t>: </a:t>
            </a:r>
          </a:p>
          <a:p>
            <a:pPr marL="0" indent="0">
              <a:buNone/>
            </a:pP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Tăng</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cường</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xây</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dựng</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chỉnh</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đốn</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tự</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đổi</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mới</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để</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Đảng</a:t>
            </a:r>
            <a:r>
              <a:rPr lang="en-US" sz="3200" dirty="0">
                <a:latin typeface="Times New Roman" panose="02020603050405020304" pitchFamily="18" charset="0"/>
                <a:ea typeface="Tahoma" panose="020B0604030504040204" pitchFamily="34" charset="0"/>
                <a:cs typeface="Times New Roman" panose="02020603050405020304" pitchFamily="18" charset="0"/>
              </a:rPr>
              <a:t> ta </a:t>
            </a:r>
            <a:r>
              <a:rPr lang="en-US" sz="3200" dirty="0" err="1">
                <a:latin typeface="Times New Roman" panose="02020603050405020304" pitchFamily="18" charset="0"/>
                <a:ea typeface="Tahoma" panose="020B0604030504040204" pitchFamily="34" charset="0"/>
                <a:cs typeface="Times New Roman" panose="02020603050405020304" pitchFamily="18" charset="0"/>
              </a:rPr>
              <a:t>thực</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sự</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là</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đạo</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đức</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là</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văn</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minh</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nâng</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tầm</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và</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nâng</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cao</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hiệu</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lực</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hiệu</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quả</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lãnh</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đạo</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cầm</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quyền</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và</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sức</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chiến</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đấu</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của</a:t>
            </a: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dirty="0" err="1">
                <a:latin typeface="Times New Roman" panose="02020603050405020304" pitchFamily="18" charset="0"/>
                <a:ea typeface="Tahoma" panose="020B0604030504040204" pitchFamily="34" charset="0"/>
                <a:cs typeface="Times New Roman" panose="02020603050405020304" pitchFamily="18" charset="0"/>
              </a:rPr>
              <a:t>Đảng</a:t>
            </a:r>
            <a:r>
              <a:rPr lang="en-US" sz="3200" dirty="0">
                <a:latin typeface="Times New Roman" panose="02020603050405020304" pitchFamily="18" charset="0"/>
                <a:ea typeface="Tahoma" panose="020B0604030504040204" pitchFamily="34"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575744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7CD55-FA0B-E670-223A-A8C73AC3838D}"/>
              </a:ext>
            </a:extLst>
          </p:cNvPr>
          <p:cNvSpPr>
            <a:spLocks noGrp="1"/>
          </p:cNvSpPr>
          <p:nvPr>
            <p:ph type="title"/>
          </p:nvPr>
        </p:nvSpPr>
        <p:spPr/>
        <p:txBody>
          <a:bodyPr>
            <a:noAutofit/>
          </a:bodyPr>
          <a:lstStyle/>
          <a:p>
            <a:r>
              <a:rPr lang="vi-VN" sz="2800" b="1" dirty="0"/>
              <a:t>2.7. Xây dựng, chỉnh đốn Đảng và hệ thống chính trị – nhân tố quyết định thành công của sự nghiệp phát triển (tiếp theo)</a:t>
            </a:r>
            <a:endParaRPr lang="en-US" sz="2800" dirty="0"/>
          </a:p>
        </p:txBody>
      </p:sp>
      <p:sp>
        <p:nvSpPr>
          <p:cNvPr id="3" name="Content Placeholder 2">
            <a:extLst>
              <a:ext uri="{FF2B5EF4-FFF2-40B4-BE49-F238E27FC236}">
                <a16:creationId xmlns:a16="http://schemas.microsoft.com/office/drawing/2014/main" id="{2AC187B8-D2AE-7A08-8ED2-83CF4A228A86}"/>
              </a:ext>
            </a:extLst>
          </p:cNvPr>
          <p:cNvSpPr>
            <a:spLocks noGrp="1"/>
          </p:cNvSpPr>
          <p:nvPr>
            <p:ph idx="1"/>
          </p:nvPr>
        </p:nvSpPr>
        <p:spPr>
          <a:xfrm>
            <a:off x="2149642" y="2294020"/>
            <a:ext cx="9354970" cy="3617201"/>
          </a:xfrm>
        </p:spPr>
        <p:txBody>
          <a:bodyPr>
            <a:normAutofit fontScale="92500"/>
          </a:bodyPr>
          <a:lstStyle/>
          <a:p>
            <a:pPr>
              <a:buFont typeface="Wingdings" panose="05000000000000000000" pitchFamily="2" charset="2"/>
              <a:buChar char="Ø"/>
            </a:pP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Xây</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dựng</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Đảng</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là</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đạo</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đức</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là</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văn</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minh</a:t>
            </a:r>
            <a:r>
              <a:rPr lang="en-US" sz="3000" dirty="0">
                <a:latin typeface="Tahoma" panose="020B0604030504040204" pitchFamily="34" charset="0"/>
                <a:ea typeface="Tahoma" panose="020B0604030504040204" pitchFamily="34" charset="0"/>
                <a:cs typeface="Tahoma" panose="020B0604030504040204" pitchFamily="34" charset="0"/>
              </a:rPr>
              <a:t>” – </a:t>
            </a:r>
            <a:r>
              <a:rPr lang="en-US" sz="3000" dirty="0" err="1">
                <a:latin typeface="Tahoma" panose="020B0604030504040204" pitchFamily="34" charset="0"/>
                <a:ea typeface="Tahoma" panose="020B0604030504040204" pitchFamily="34" charset="0"/>
                <a:cs typeface="Tahoma" panose="020B0604030504040204" pitchFamily="34" charset="0"/>
              </a:rPr>
              <a:t>cần</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kiệm</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liêm</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chính</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chí</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công</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vô</a:t>
            </a:r>
            <a:r>
              <a:rPr lang="en-US" sz="3000" dirty="0">
                <a:latin typeface="Tahoma" panose="020B0604030504040204" pitchFamily="34" charset="0"/>
                <a:ea typeface="Tahoma" panose="020B0604030504040204" pitchFamily="34" charset="0"/>
                <a:cs typeface="Tahoma" panose="020B0604030504040204" pitchFamily="34" charset="0"/>
              </a:rPr>
              <a:t> </a:t>
            </a:r>
            <a:r>
              <a:rPr lang="en-US" sz="3000" dirty="0" err="1">
                <a:latin typeface="Tahoma" panose="020B0604030504040204" pitchFamily="34" charset="0"/>
                <a:ea typeface="Tahoma" panose="020B0604030504040204" pitchFamily="34" charset="0"/>
                <a:cs typeface="Tahoma" panose="020B0604030504040204" pitchFamily="34" charset="0"/>
              </a:rPr>
              <a:t>tư</a:t>
            </a:r>
            <a:r>
              <a:rPr lang="en-US" sz="3000" dirty="0">
                <a:latin typeface="Tahoma" panose="020B0604030504040204" pitchFamily="34" charset="0"/>
                <a:ea typeface="Tahoma" panose="020B0604030504040204" pitchFamily="34" charset="0"/>
                <a:cs typeface="Tahoma" panose="020B0604030504040204" pitchFamily="34" charset="0"/>
              </a:rPr>
              <a:t>.</a:t>
            </a:r>
          </a:p>
          <a:p>
            <a:pPr>
              <a:buFont typeface="Wingdings" panose="05000000000000000000" pitchFamily="2" charset="2"/>
              <a:buChar char="Ø"/>
            </a:pPr>
            <a:r>
              <a:rPr lang="en-US" sz="2800" dirty="0">
                <a:latin typeface="Tahoma" panose="020B0604030504040204" pitchFamily="34" charset="0"/>
                <a:ea typeface="Tahoma" panose="020B0604030504040204" pitchFamily="34" charset="0"/>
                <a:cs typeface="Tahoma" panose="020B0604030504040204" pitchFamily="34" charset="0"/>
              </a:rPr>
              <a:t>  T</a:t>
            </a:r>
            <a:r>
              <a:rPr lang="vi-VN" sz="2800" dirty="0">
                <a:ea typeface="Tahoma" panose="020B0604030504040204" pitchFamily="34" charset="0"/>
                <a:cs typeface="Tahoma" panose="020B0604030504040204" pitchFamily="34" charset="0"/>
              </a:rPr>
              <a:t>iếp tục đổi mới, sắp xếp tổ chức bộ máy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hoàn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chế</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phương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vi-VN" sz="2800" dirty="0">
                <a:ea typeface="Tahoma" panose="020B0604030504040204" pitchFamily="34" charset="0"/>
                <a:cs typeface="Tahoma" panose="020B0604030504040204" pitchFamily="34" charset="0"/>
              </a:rPr>
              <a:t> của hệ thống chính trị theo hướng tinh gọn, </a:t>
            </a:r>
            <a:r>
              <a:rPr lang="en-US" sz="2800" dirty="0" err="1">
                <a:latin typeface="Tahoma" panose="020B0604030504040204" pitchFamily="34" charset="0"/>
                <a:ea typeface="Tahoma" panose="020B0604030504040204" pitchFamily="34" charset="0"/>
                <a:cs typeface="Tahoma" panose="020B0604030504040204" pitchFamily="34" charset="0"/>
              </a:rPr>
              <a:t>mạnh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vi-VN" sz="2800" dirty="0">
                <a:ea typeface="Tahoma" panose="020B0604030504040204" pitchFamily="34" charset="0"/>
                <a:cs typeface="Tahoma" panose="020B0604030504040204" pitchFamily="34" charset="0"/>
              </a:rPr>
              <a:t>hiệu lực, hiệu quả</a:t>
            </a:r>
            <a:r>
              <a:rPr lang="en-US" sz="2800" dirty="0">
                <a:latin typeface="Tahoma" panose="020B0604030504040204" pitchFamily="34" charset="0"/>
                <a:ea typeface="Tahoma" panose="020B0604030504040204" pitchFamily="34" charset="0"/>
                <a:cs typeface="Tahoma" panose="020B0604030504040204" pitchFamily="34" charset="0"/>
              </a:rPr>
              <a:t>.</a:t>
            </a:r>
          </a:p>
          <a:p>
            <a:pPr>
              <a:buFont typeface="Wingdings" panose="05000000000000000000" pitchFamily="2" charset="2"/>
              <a:buChar char="Ø"/>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Chú</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trọng</a:t>
            </a:r>
            <a:r>
              <a:rPr lang="en-US" sz="2800" dirty="0">
                <a:latin typeface="Tahoma" panose="020B0604030504040204" pitchFamily="34" charset="0"/>
                <a:ea typeface="Tahoma" panose="020B0604030504040204" pitchFamily="34" charset="0"/>
                <a:cs typeface="Tahoma" panose="020B0604030504040204" pitchFamily="34" charset="0"/>
              </a:rPr>
              <a:t> </a:t>
            </a:r>
            <a:r>
              <a:rPr lang="vi-VN" sz="2800" dirty="0">
                <a:ea typeface="Tahoma" panose="020B0604030504040204" pitchFamily="34" charset="0"/>
                <a:cs typeface="Tahoma" panose="020B0604030504040204" pitchFamily="34" charset="0"/>
              </a:rPr>
              <a:t>xây dựng đội ngũ cán bộ các cấp, trọng tâm là </a:t>
            </a:r>
            <a:r>
              <a:rPr lang="en-US" sz="2800" dirty="0">
                <a:latin typeface="Tahoma" panose="020B0604030504040204" pitchFamily="34" charset="0"/>
                <a:ea typeface="Tahoma" panose="020B0604030504040204" pitchFamily="34" charset="0"/>
                <a:cs typeface="Tahoma" panose="020B0604030504040204" pitchFamily="34" charset="0"/>
              </a:rPr>
              <a:t> </a:t>
            </a:r>
            <a:r>
              <a:rPr lang="vi-VN" sz="2800" dirty="0">
                <a:ea typeface="Tahoma" panose="020B0604030504040204" pitchFamily="34" charset="0"/>
                <a:cs typeface="Tahoma" panose="020B0604030504040204" pitchFamily="34" charset="0"/>
              </a:rPr>
              <a:t>cán bộ cấp chiến lược và cấp cơ sở, nhất là người đứng đầu</a:t>
            </a:r>
            <a:endParaRPr lang="en-US" sz="2800" dirty="0"/>
          </a:p>
        </p:txBody>
      </p:sp>
    </p:spTree>
    <p:extLst>
      <p:ext uri="{BB962C8B-B14F-4D97-AF65-F5344CB8AC3E}">
        <p14:creationId xmlns:p14="http://schemas.microsoft.com/office/powerpoint/2010/main" val="1510182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69B4D-EADD-7405-3984-1B671D8361C7}"/>
              </a:ext>
            </a:extLst>
          </p:cNvPr>
          <p:cNvSpPr>
            <a:spLocks noGrp="1"/>
          </p:cNvSpPr>
          <p:nvPr>
            <p:ph type="title"/>
          </p:nvPr>
        </p:nvSpPr>
        <p:spPr>
          <a:xfrm>
            <a:off x="2589212" y="306333"/>
            <a:ext cx="8911687" cy="1280890"/>
          </a:xfrm>
        </p:spPr>
        <p:txBody>
          <a:bodyPr>
            <a:noAutofit/>
          </a:bodyPr>
          <a:lstStyle/>
          <a:p>
            <a:r>
              <a:rPr lang="vi-VN" sz="2800" b="1" dirty="0"/>
              <a:t>2.8. Nhiệm vụ trọng tâm và các đột phá chiến lược – sự quy tụ và cụ thể hóa các định hướng phát triển</a:t>
            </a:r>
            <a:endParaRPr lang="en-US" sz="2800" dirty="0"/>
          </a:p>
        </p:txBody>
      </p:sp>
      <p:sp>
        <p:nvSpPr>
          <p:cNvPr id="3" name="Content Placeholder 2">
            <a:extLst>
              <a:ext uri="{FF2B5EF4-FFF2-40B4-BE49-F238E27FC236}">
                <a16:creationId xmlns:a16="http://schemas.microsoft.com/office/drawing/2014/main" id="{342CC761-ACB4-0432-2D1E-A7ECE29CD75B}"/>
              </a:ext>
            </a:extLst>
          </p:cNvPr>
          <p:cNvSpPr>
            <a:spLocks noGrp="1"/>
          </p:cNvSpPr>
          <p:nvPr>
            <p:ph idx="1"/>
          </p:nvPr>
        </p:nvSpPr>
        <p:spPr>
          <a:xfrm>
            <a:off x="2037347" y="1860883"/>
            <a:ext cx="9865895" cy="4459705"/>
          </a:xfrm>
        </p:spPr>
        <p:txBody>
          <a:bodyPr>
            <a:normAutofit lnSpcReduction="10000"/>
          </a:bodyPr>
          <a:lstStyle/>
          <a:p>
            <a:pPr marL="0" indent="0">
              <a:buNone/>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b="1" dirty="0">
                <a:latin typeface="Tahoma" panose="020B0604030504040204" pitchFamily="34" charset="0"/>
                <a:ea typeface="Tahoma" panose="020B0604030504040204" pitchFamily="34" charset="0"/>
                <a:cs typeface="Tahoma" panose="020B0604030504040204" pitchFamily="34" charset="0"/>
              </a:rPr>
              <a:t>6 </a:t>
            </a:r>
            <a:r>
              <a:rPr lang="en-US" sz="2800" b="1" dirty="0" err="1">
                <a:latin typeface="Tahoma" panose="020B0604030504040204" pitchFamily="34" charset="0"/>
                <a:ea typeface="Tahoma" panose="020B0604030504040204" pitchFamily="34" charset="0"/>
                <a:cs typeface="Tahoma" panose="020B0604030504040204" pitchFamily="34" charset="0"/>
              </a:rPr>
              <a:t>Nhiệm</a:t>
            </a:r>
            <a:r>
              <a:rPr lang="en-US" sz="2800" b="1" dirty="0">
                <a:latin typeface="Tahoma" panose="020B0604030504040204" pitchFamily="34" charset="0"/>
                <a:ea typeface="Tahoma" panose="020B0604030504040204" pitchFamily="34" charset="0"/>
                <a:cs typeface="Tahoma" panose="020B0604030504040204" pitchFamily="34" charset="0"/>
              </a:rPr>
              <a:t> </a:t>
            </a:r>
            <a:r>
              <a:rPr lang="en-US" sz="2800" b="1" dirty="0" err="1">
                <a:latin typeface="Tahoma" panose="020B0604030504040204" pitchFamily="34" charset="0"/>
                <a:ea typeface="Tahoma" panose="020B0604030504040204" pitchFamily="34" charset="0"/>
                <a:cs typeface="Tahoma" panose="020B0604030504040204" pitchFamily="34" charset="0"/>
              </a:rPr>
              <a:t>vụ</a:t>
            </a:r>
            <a:r>
              <a:rPr lang="en-US" sz="2800" b="1" dirty="0">
                <a:latin typeface="Tahoma" panose="020B0604030504040204" pitchFamily="34" charset="0"/>
                <a:ea typeface="Tahoma" panose="020B0604030504040204" pitchFamily="34" charset="0"/>
                <a:cs typeface="Tahoma" panose="020B0604030504040204" pitchFamily="34" charset="0"/>
              </a:rPr>
              <a:t> </a:t>
            </a:r>
            <a:r>
              <a:rPr lang="en-US" sz="2800" b="1" dirty="0" err="1">
                <a:latin typeface="Tahoma" panose="020B0604030504040204" pitchFamily="34" charset="0"/>
                <a:ea typeface="Tahoma" panose="020B0604030504040204" pitchFamily="34" charset="0"/>
                <a:cs typeface="Tahoma" panose="020B0604030504040204" pitchFamily="34" charset="0"/>
              </a:rPr>
              <a:t>trọng</a:t>
            </a:r>
            <a:r>
              <a:rPr lang="en-US" sz="2800" b="1" dirty="0">
                <a:latin typeface="Tahoma" panose="020B0604030504040204" pitchFamily="34" charset="0"/>
                <a:ea typeface="Tahoma" panose="020B0604030504040204" pitchFamily="34" charset="0"/>
                <a:cs typeface="Tahoma" panose="020B0604030504040204" pitchFamily="34" charset="0"/>
              </a:rPr>
              <a:t> </a:t>
            </a:r>
            <a:r>
              <a:rPr lang="en-US" sz="2800" b="1" dirty="0" err="1">
                <a:latin typeface="Tahoma" panose="020B0604030504040204" pitchFamily="34" charset="0"/>
                <a:ea typeface="Tahoma" panose="020B0604030504040204" pitchFamily="34" charset="0"/>
                <a:cs typeface="Tahoma" panose="020B0604030504040204" pitchFamily="34" charset="0"/>
              </a:rPr>
              <a:t>tâm</a:t>
            </a:r>
            <a:r>
              <a:rPr lang="en-US" sz="2800" dirty="0">
                <a:latin typeface="Tahoma" panose="020B0604030504040204" pitchFamily="34" charset="0"/>
                <a:ea typeface="Tahoma" panose="020B0604030504040204" pitchFamily="34" charset="0"/>
                <a:cs typeface="Tahoma" panose="020B0604030504040204" pitchFamily="34" charset="0"/>
              </a:rPr>
              <a:t>: </a:t>
            </a:r>
            <a:endParaRPr lang="vi-VN" sz="2800" dirty="0">
              <a:latin typeface="Tahoma" panose="020B0604030504040204" pitchFamily="34" charset="0"/>
              <a:ea typeface="Tahoma" panose="020B0604030504040204" pitchFamily="34" charset="0"/>
              <a:cs typeface="Tahoma" panose="020B0604030504040204" pitchFamily="34" charset="0"/>
            </a:endParaRPr>
          </a:p>
          <a:p>
            <a:pPr marL="514350" indent="-514350">
              <a:buAutoNum type="arabicParenR"/>
            </a:pPr>
            <a:r>
              <a:rPr lang="en-US" sz="2800" dirty="0">
                <a:latin typeface="Tahoma" panose="020B0604030504040204" pitchFamily="34" charset="0"/>
                <a:ea typeface="Tahoma" panose="020B0604030504040204" pitchFamily="34" charset="0"/>
                <a:cs typeface="Tahoma" panose="020B0604030504040204" pitchFamily="34" charset="0"/>
              </a:rPr>
              <a:t>X</a:t>
            </a:r>
            <a:r>
              <a:rPr lang="vi-VN" sz="2800" dirty="0">
                <a:ea typeface="Tahoma" panose="020B0604030504040204" pitchFamily="34" charset="0"/>
                <a:cs typeface="Tahoma" panose="020B0604030504040204" pitchFamily="34" charset="0"/>
              </a:rPr>
              <a:t>ây dựng đồng bộ thể chế phát triển</a:t>
            </a:r>
            <a:r>
              <a:rPr lang="en-US" sz="2800" dirty="0">
                <a:latin typeface="Tahoma" panose="020B0604030504040204" pitchFamily="34" charset="0"/>
                <a:ea typeface="Tahoma" panose="020B0604030504040204" pitchFamily="34" charset="0"/>
                <a:cs typeface="Tahoma" panose="020B0604030504040204" pitchFamily="34" charset="0"/>
              </a:rPr>
              <a:t>;</a:t>
            </a:r>
            <a:r>
              <a:rPr lang="vi-VN" sz="2800" dirty="0">
                <a:ea typeface="Tahoma" panose="020B0604030504040204" pitchFamily="34" charset="0"/>
                <a:cs typeface="Tahoma" panose="020B0604030504040204" pitchFamily="34" charset="0"/>
              </a:rPr>
              <a:t> </a:t>
            </a:r>
          </a:p>
          <a:p>
            <a:pPr marL="514350" indent="-514350">
              <a:buAutoNum type="arabicParenR"/>
            </a:pPr>
            <a:r>
              <a:rPr lang="en-US" sz="2800" dirty="0">
                <a:latin typeface="Tahoma" panose="020B0604030504040204" pitchFamily="34" charset="0"/>
                <a:ea typeface="Tahoma" panose="020B0604030504040204" pitchFamily="34" charset="0"/>
                <a:cs typeface="Tahoma" panose="020B0604030504040204" pitchFamily="34" charset="0"/>
              </a:rPr>
              <a:t>T</a:t>
            </a:r>
            <a:r>
              <a:rPr lang="vi-VN" sz="2800" dirty="0">
                <a:ea typeface="Tahoma" panose="020B0604030504040204" pitchFamily="34" charset="0"/>
                <a:cs typeface="Tahoma" panose="020B0604030504040204" pitchFamily="34" charset="0"/>
              </a:rPr>
              <a:t>iếp tục đẩy mạnh xây dựng, chỉnh đốn Đảng và hệ thống chính trị</a:t>
            </a:r>
            <a:r>
              <a:rPr lang="en-US" sz="2800" dirty="0">
                <a:latin typeface="Tahoma" panose="020B0604030504040204" pitchFamily="34" charset="0"/>
                <a:ea typeface="Tahoma" panose="020B0604030504040204" pitchFamily="34" charset="0"/>
                <a:cs typeface="Tahoma" panose="020B0604030504040204" pitchFamily="34" charset="0"/>
              </a:rPr>
              <a:t>;</a:t>
            </a:r>
            <a:r>
              <a:rPr lang="vi-VN" sz="2800" dirty="0">
                <a:ea typeface="Tahoma" panose="020B0604030504040204" pitchFamily="34" charset="0"/>
                <a:cs typeface="Tahoma" panose="020B0604030504040204" pitchFamily="34" charset="0"/>
              </a:rPr>
              <a:t> </a:t>
            </a:r>
          </a:p>
          <a:p>
            <a:pPr marL="514350" indent="-514350">
              <a:buAutoNum type="arabicParenR"/>
            </a:pPr>
            <a:r>
              <a:rPr lang="en-US" sz="2800" dirty="0">
                <a:latin typeface="Tahoma" panose="020B0604030504040204" pitchFamily="34" charset="0"/>
                <a:ea typeface="Tahoma" panose="020B0604030504040204" pitchFamily="34" charset="0"/>
                <a:cs typeface="Tahoma" panose="020B0604030504040204" pitchFamily="34" charset="0"/>
              </a:rPr>
              <a:t>P</a:t>
            </a:r>
            <a:r>
              <a:rPr lang="vi-VN" sz="2800" dirty="0">
                <a:ea typeface="Tahoma" panose="020B0604030504040204" pitchFamily="34" charset="0"/>
                <a:cs typeface="Tahoma" panose="020B0604030504040204" pitchFamily="34" charset="0"/>
              </a:rPr>
              <a:t>hát triển nền kinh tế thị trường định hướng xã hội chủ nghĩa hiện đại</a:t>
            </a:r>
            <a:r>
              <a:rPr lang="en-US" sz="2800" dirty="0">
                <a:latin typeface="Tahoma" panose="020B0604030504040204" pitchFamily="34" charset="0"/>
                <a:ea typeface="Tahoma" panose="020B0604030504040204" pitchFamily="34" charset="0"/>
                <a:cs typeface="Tahoma" panose="020B0604030504040204" pitchFamily="34" charset="0"/>
              </a:rPr>
              <a:t>;</a:t>
            </a:r>
            <a:r>
              <a:rPr lang="vi-VN" sz="2800" dirty="0">
                <a:ea typeface="Tahoma" panose="020B0604030504040204" pitchFamily="34" charset="0"/>
                <a:cs typeface="Tahoma" panose="020B0604030504040204" pitchFamily="34" charset="0"/>
              </a:rPr>
              <a:t> </a:t>
            </a:r>
          </a:p>
          <a:p>
            <a:pPr marL="514350" indent="-514350">
              <a:buAutoNum type="arabicParenR"/>
            </a:pPr>
            <a:r>
              <a:rPr lang="en-US" sz="2800" dirty="0">
                <a:latin typeface="Tahoma" panose="020B0604030504040204" pitchFamily="34" charset="0"/>
                <a:ea typeface="Tahoma" panose="020B0604030504040204" pitchFamily="34" charset="0"/>
                <a:cs typeface="Tahoma" panose="020B0604030504040204" pitchFamily="34" charset="0"/>
              </a:rPr>
              <a:t>T</a:t>
            </a:r>
            <a:r>
              <a:rPr lang="vi-VN" sz="2800" dirty="0">
                <a:ea typeface="Tahoma" panose="020B0604030504040204" pitchFamily="34" charset="0"/>
                <a:cs typeface="Tahoma" panose="020B0604030504040204" pitchFamily="34" charset="0"/>
              </a:rPr>
              <a:t>riển khai đột phá về khoa học – công nghệ</a:t>
            </a:r>
            <a:r>
              <a:rPr lang="en-US" sz="2800" dirty="0">
                <a:latin typeface="Tahoma" panose="020B0604030504040204" pitchFamily="34" charset="0"/>
                <a:ea typeface="Tahoma" panose="020B0604030504040204" pitchFamily="34" charset="0"/>
                <a:cs typeface="Tahoma" panose="020B0604030504040204" pitchFamily="34" charset="0"/>
              </a:rPr>
              <a:t>;</a:t>
            </a:r>
            <a:r>
              <a:rPr lang="vi-VN" sz="2800" dirty="0">
                <a:ea typeface="Tahoma" panose="020B0604030504040204" pitchFamily="34" charset="0"/>
                <a:cs typeface="Tahoma" panose="020B0604030504040204" pitchFamily="34" charset="0"/>
              </a:rPr>
              <a:t> </a:t>
            </a:r>
          </a:p>
          <a:p>
            <a:pPr marL="514350" indent="-514350">
              <a:buAutoNum type="arabicParenR"/>
            </a:pPr>
            <a:r>
              <a:rPr lang="en-US" sz="2800" dirty="0">
                <a:latin typeface="Tahoma" panose="020B0604030504040204" pitchFamily="34" charset="0"/>
                <a:ea typeface="Tahoma" panose="020B0604030504040204" pitchFamily="34" charset="0"/>
                <a:cs typeface="Tahoma" panose="020B0604030504040204" pitchFamily="34" charset="0"/>
              </a:rPr>
              <a:t>P</a:t>
            </a:r>
            <a:r>
              <a:rPr lang="vi-VN" sz="2800" dirty="0">
                <a:ea typeface="Tahoma" panose="020B0604030504040204" pitchFamily="34" charset="0"/>
                <a:cs typeface="Tahoma" panose="020B0604030504040204" pitchFamily="34" charset="0"/>
              </a:rPr>
              <a:t>hát triển nguồn lực con người</a:t>
            </a:r>
            <a:r>
              <a:rPr lang="en-US" sz="2800" dirty="0">
                <a:latin typeface="Tahoma" panose="020B0604030504040204" pitchFamily="34" charset="0"/>
                <a:ea typeface="Tahoma" panose="020B0604030504040204" pitchFamily="34" charset="0"/>
                <a:cs typeface="Tahoma" panose="020B0604030504040204" pitchFamily="34" charset="0"/>
              </a:rPr>
              <a:t>; </a:t>
            </a:r>
            <a:endParaRPr lang="vi-VN" sz="2800" dirty="0">
              <a:latin typeface="Tahoma" panose="020B0604030504040204" pitchFamily="34" charset="0"/>
              <a:ea typeface="Tahoma" panose="020B0604030504040204" pitchFamily="34" charset="0"/>
              <a:cs typeface="Tahoma" panose="020B0604030504040204" pitchFamily="34" charset="0"/>
            </a:endParaRPr>
          </a:p>
          <a:p>
            <a:pPr marL="514350" indent="-514350">
              <a:buAutoNum type="arabicParenR"/>
            </a:pPr>
            <a:r>
              <a:rPr lang="en-US" sz="2800" dirty="0">
                <a:latin typeface="Tahoma" panose="020B0604030504040204" pitchFamily="34" charset="0"/>
                <a:ea typeface="Tahoma" panose="020B0604030504040204" pitchFamily="34" charset="0"/>
                <a:cs typeface="Tahoma" panose="020B0604030504040204" pitchFamily="34" charset="0"/>
              </a:rPr>
              <a:t>C</a:t>
            </a:r>
            <a:r>
              <a:rPr lang="vi-VN" sz="2800" dirty="0">
                <a:ea typeface="Tahoma" panose="020B0604030504040204" pitchFamily="34" charset="0"/>
                <a:cs typeface="Tahoma" panose="020B0604030504040204" pitchFamily="34" charset="0"/>
              </a:rPr>
              <a:t>ủng cố quốc phòng, an ninh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đối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ngoại</a:t>
            </a:r>
            <a:r>
              <a:rPr lang="vi-VN" sz="2800" dirty="0">
                <a:ea typeface="Tahoma" panose="020B0604030504040204" pitchFamily="34" charset="0"/>
                <a:cs typeface="Tahoma" panose="020B0604030504040204" pitchFamily="34" charset="0"/>
              </a:rPr>
              <a:t>.</a:t>
            </a:r>
            <a:endParaRPr lang="en-US" sz="2800" dirty="0"/>
          </a:p>
        </p:txBody>
      </p:sp>
    </p:spTree>
    <p:extLst>
      <p:ext uri="{BB962C8B-B14F-4D97-AF65-F5344CB8AC3E}">
        <p14:creationId xmlns:p14="http://schemas.microsoft.com/office/powerpoint/2010/main" val="1657136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9123D-E79E-7C8D-C598-6100C7F6D042}"/>
              </a:ext>
            </a:extLst>
          </p:cNvPr>
          <p:cNvSpPr>
            <a:spLocks noGrp="1"/>
          </p:cNvSpPr>
          <p:nvPr>
            <p:ph type="title"/>
          </p:nvPr>
        </p:nvSpPr>
        <p:spPr/>
        <p:txBody>
          <a:bodyPr>
            <a:noAutofit/>
          </a:bodyPr>
          <a:lstStyle/>
          <a:p>
            <a:r>
              <a:rPr lang="vi-VN" sz="2800" b="1" dirty="0"/>
              <a:t>2.8. Nhiệm vụ trọng tâm và các đột phá chiến lược – sự quy tụ và cụ thể hóa các định hướng phát triển (tiếp theo)</a:t>
            </a:r>
            <a:endParaRPr lang="en-US" sz="2800" dirty="0"/>
          </a:p>
        </p:txBody>
      </p:sp>
      <p:sp>
        <p:nvSpPr>
          <p:cNvPr id="3" name="Content Placeholder 2">
            <a:extLst>
              <a:ext uri="{FF2B5EF4-FFF2-40B4-BE49-F238E27FC236}">
                <a16:creationId xmlns:a16="http://schemas.microsoft.com/office/drawing/2014/main" id="{11477E3A-455C-83FB-132E-A06D615BF39D}"/>
              </a:ext>
            </a:extLst>
          </p:cNvPr>
          <p:cNvSpPr>
            <a:spLocks noGrp="1"/>
          </p:cNvSpPr>
          <p:nvPr>
            <p:ph idx="1"/>
          </p:nvPr>
        </p:nvSpPr>
        <p:spPr/>
        <p:txBody>
          <a:bodyPr>
            <a:normAutofit/>
          </a:bodyPr>
          <a:lstStyle/>
          <a:p>
            <a:pPr marL="0" indent="0">
              <a:buNone/>
            </a:pPr>
            <a:r>
              <a:rPr lang="en-US" sz="3200" b="1" dirty="0">
                <a:latin typeface="Tahoma" panose="020B0604030504040204" pitchFamily="34" charset="0"/>
                <a:ea typeface="Tahoma" panose="020B0604030504040204" pitchFamily="34" charset="0"/>
                <a:cs typeface="Tahoma" panose="020B0604030504040204" pitchFamily="34" charset="0"/>
              </a:rPr>
              <a:t>3 Đ</a:t>
            </a:r>
            <a:r>
              <a:rPr lang="vi-VN" sz="3200" b="1" dirty="0">
                <a:ea typeface="Tahoma" panose="020B0604030504040204" pitchFamily="34" charset="0"/>
                <a:cs typeface="Tahoma" panose="020B0604030504040204" pitchFamily="34" charset="0"/>
              </a:rPr>
              <a:t>ột phá chiến lược</a:t>
            </a:r>
            <a:r>
              <a:rPr lang="en-US" sz="3200" dirty="0">
                <a:latin typeface="Tahoma" panose="020B0604030504040204" pitchFamily="34" charset="0"/>
                <a:ea typeface="Tahoma" panose="020B0604030504040204" pitchFamily="34" charset="0"/>
                <a:cs typeface="Tahoma" panose="020B0604030504040204" pitchFamily="34" charset="0"/>
              </a:rPr>
              <a:t>: </a:t>
            </a:r>
            <a:endParaRPr lang="vi-VN" sz="3200" dirty="0">
              <a:latin typeface="Tahoma" panose="020B0604030504040204" pitchFamily="34" charset="0"/>
              <a:ea typeface="Tahoma" panose="020B0604030504040204" pitchFamily="34" charset="0"/>
              <a:cs typeface="Tahoma" panose="020B0604030504040204" pitchFamily="34" charset="0"/>
            </a:endParaRPr>
          </a:p>
          <a:p>
            <a:pPr marL="514350" indent="-514350">
              <a:buAutoNum type="arabicParenR"/>
            </a:pPr>
            <a:r>
              <a:rPr lang="en-US" sz="3200" dirty="0">
                <a:latin typeface="Tahoma" panose="020B0604030504040204" pitchFamily="34" charset="0"/>
                <a:ea typeface="Tahoma" panose="020B0604030504040204" pitchFamily="34" charset="0"/>
                <a:cs typeface="Tahoma" panose="020B0604030504040204" pitchFamily="34" charset="0"/>
              </a:rPr>
              <a:t>Đ</a:t>
            </a:r>
            <a:r>
              <a:rPr lang="vi-VN" sz="3200" dirty="0">
                <a:ea typeface="Tahoma" panose="020B0604030504040204" pitchFamily="34" charset="0"/>
                <a:cs typeface="Tahoma" panose="020B0604030504040204" pitchFamily="34" charset="0"/>
              </a:rPr>
              <a:t>ột phá về thể chế, đặc biệt là hệ thống pháp luật; </a:t>
            </a:r>
          </a:p>
          <a:p>
            <a:pPr marL="514350" indent="-514350">
              <a:buAutoNum type="arabicParenR"/>
            </a:pPr>
            <a:r>
              <a:rPr lang="en-US" sz="3200" dirty="0">
                <a:latin typeface="Tahoma" panose="020B0604030504040204" pitchFamily="34" charset="0"/>
                <a:ea typeface="Tahoma" panose="020B0604030504040204" pitchFamily="34" charset="0"/>
                <a:cs typeface="Tahoma" panose="020B0604030504040204" pitchFamily="34" charset="0"/>
              </a:rPr>
              <a:t>Đ</a:t>
            </a:r>
            <a:r>
              <a:rPr lang="vi-VN" sz="3200" dirty="0">
                <a:ea typeface="Tahoma" panose="020B0604030504040204" pitchFamily="34" charset="0"/>
                <a:cs typeface="Tahoma" panose="020B0604030504040204" pitchFamily="34" charset="0"/>
              </a:rPr>
              <a:t>ột phá về nguồn nhân lực chất lượng cao; </a:t>
            </a:r>
          </a:p>
          <a:p>
            <a:pPr marL="514350" indent="-514350">
              <a:buAutoNum type="arabicParenR"/>
            </a:pPr>
            <a:r>
              <a:rPr lang="en-US" sz="3200" dirty="0">
                <a:latin typeface="Tahoma" panose="020B0604030504040204" pitchFamily="34" charset="0"/>
                <a:ea typeface="Tahoma" panose="020B0604030504040204" pitchFamily="34" charset="0"/>
                <a:cs typeface="Tahoma" panose="020B0604030504040204" pitchFamily="34" charset="0"/>
              </a:rPr>
              <a:t>Đ</a:t>
            </a:r>
            <a:r>
              <a:rPr lang="vi-VN" sz="3200" dirty="0">
                <a:ea typeface="Tahoma" panose="020B0604030504040204" pitchFamily="34" charset="0"/>
                <a:cs typeface="Tahoma" panose="020B0604030504040204" pitchFamily="34" charset="0"/>
              </a:rPr>
              <a:t>ột phá về kết cấu hạ tầng đồng bộ, hiện đại</a:t>
            </a:r>
            <a:endParaRPr lang="en-US" sz="3200" dirty="0">
              <a:latin typeface="Tahoma" panose="020B0604030504040204" pitchFamily="34" charset="0"/>
              <a:ea typeface="Tahoma" panose="020B0604030504040204" pitchFamily="34" charset="0"/>
              <a:cs typeface="Tahoma" panose="020B0604030504040204" pitchFamily="34" charset="0"/>
            </a:endParaRPr>
          </a:p>
          <a:p>
            <a:endParaRPr lang="en-US" dirty="0"/>
          </a:p>
        </p:txBody>
      </p:sp>
    </p:spTree>
    <p:extLst>
      <p:ext uri="{BB962C8B-B14F-4D97-AF65-F5344CB8AC3E}">
        <p14:creationId xmlns:p14="http://schemas.microsoft.com/office/powerpoint/2010/main" val="161969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3" y="624110"/>
            <a:ext cx="8915400" cy="546964"/>
          </a:xfrm>
        </p:spPr>
        <p:txBody>
          <a:bodyPr>
            <a:normAutofit fontScale="90000"/>
          </a:bodyPr>
          <a:lstStyle/>
          <a:p>
            <a:pPr algn="ctr"/>
            <a:endParaRPr lang="en-US" dirty="0"/>
          </a:p>
        </p:txBody>
      </p:sp>
      <p:sp>
        <p:nvSpPr>
          <p:cNvPr id="3" name="Content Placeholder 2"/>
          <p:cNvSpPr>
            <a:spLocks noGrp="1"/>
          </p:cNvSpPr>
          <p:nvPr>
            <p:ph idx="1"/>
          </p:nvPr>
        </p:nvSpPr>
        <p:spPr>
          <a:xfrm>
            <a:off x="2903621" y="1010653"/>
            <a:ext cx="8775032" cy="5470358"/>
          </a:xfrm>
        </p:spPr>
        <p:txBody>
          <a:bodyPr>
            <a:normAutofit/>
          </a:bodyPr>
          <a:lstStyle/>
          <a:p>
            <a:pPr marL="0" indent="0" algn="ctr">
              <a:buNone/>
            </a:pPr>
            <a:r>
              <a:rPr lang="vi-VN" sz="2800" dirty="0"/>
              <a:t>    </a:t>
            </a:r>
            <a:r>
              <a:rPr lang="vi-VN" sz="3200" b="1" dirty="0"/>
              <a:t>Tóm lại, có thể nói:</a:t>
            </a:r>
          </a:p>
          <a:p>
            <a:pPr marL="0" indent="0" algn="just">
              <a:buNone/>
            </a:pPr>
            <a:r>
              <a:rPr lang="vi-VN" sz="3200" dirty="0"/>
              <a:t>    </a:t>
            </a:r>
            <a:r>
              <a:rPr lang="vi-VN" sz="3200" dirty="0">
                <a:latin typeface="Times New Roman" panose="02020603050405020304" pitchFamily="18" charset="0"/>
                <a:cs typeface="Times New Roman" panose="02020603050405020304" pitchFamily="18" charset="0"/>
              </a:rPr>
              <a:t>Đại hội XIV đã hình thành một hệ thống quan điểm phát triển mới, trong đó:</a:t>
            </a:r>
            <a:r>
              <a:rPr lang="vi-VN" sz="3200" dirty="0"/>
              <a:t> </a:t>
            </a:r>
            <a:r>
              <a:rPr lang="vi-VN" sz="3200" i="1" dirty="0">
                <a:latin typeface="Times New Roman" panose="02020603050405020304" pitchFamily="18" charset="0"/>
                <a:cs typeface="Times New Roman" panose="02020603050405020304" pitchFamily="18" charset="0"/>
              </a:rPr>
              <a:t>Lý luận về đường lối đổi mới giữ vai trò nền tảng</a:t>
            </a:r>
            <a:r>
              <a:rPr lang="vi-VN" sz="3200"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thể chế phát triển giữ vai trò đột phá</a:t>
            </a:r>
            <a:r>
              <a:rPr lang="vi-VN" sz="3200"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xác định đúng vị trí, vai trò các thành phần kinh tế là điều kiện quan trọng</a:t>
            </a:r>
            <a:r>
              <a:rPr lang="vi-VN" sz="3200"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khoa học – công nghệ, đổi mới sáng tạo và chuyển đổi số là động lực chủ yếu</a:t>
            </a:r>
            <a:r>
              <a:rPr lang="vi-VN" sz="3200"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phát triển nhanh, bền vững vì hạnh phúc Nhân dân là mục đích </a:t>
            </a:r>
            <a:r>
              <a:rPr lang="vi-VN" sz="3200" i="1">
                <a:latin typeface="Times New Roman" panose="02020603050405020304" pitchFamily="18" charset="0"/>
                <a:cs typeface="Times New Roman" panose="02020603050405020304" pitchFamily="18" charset="0"/>
              </a:rPr>
              <a:t>phấn đấu; </a:t>
            </a:r>
            <a:r>
              <a:rPr lang="vi-VN" sz="3200" i="1" dirty="0">
                <a:latin typeface="Times New Roman" panose="02020603050405020304" pitchFamily="18" charset="0"/>
                <a:cs typeface="Times New Roman" panose="02020603050405020304" pitchFamily="18" charset="0"/>
              </a:rPr>
              <a:t>Đảng lãnh đạo là then chốt của then chốt</a:t>
            </a:r>
            <a:r>
              <a:rPr lang="vi-VN"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3003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4639" y="269652"/>
            <a:ext cx="9739980" cy="354458"/>
          </a:xfrm>
        </p:spPr>
        <p:txBody>
          <a:bodyPr>
            <a:normAutofit fontScale="90000"/>
          </a:bodyPr>
          <a:lstStyle/>
          <a:p>
            <a:endParaRPr lang="en-US" dirty="0"/>
          </a:p>
        </p:txBody>
      </p:sp>
      <p:sp>
        <p:nvSpPr>
          <p:cNvPr id="3" name="Content Placeholder 2"/>
          <p:cNvSpPr>
            <a:spLocks noGrp="1"/>
          </p:cNvSpPr>
          <p:nvPr>
            <p:ph idx="1"/>
          </p:nvPr>
        </p:nvSpPr>
        <p:spPr>
          <a:xfrm>
            <a:off x="1764639" y="898358"/>
            <a:ext cx="9691849" cy="5335532"/>
          </a:xfrm>
        </p:spPr>
        <p:txBody>
          <a:bodyPr>
            <a:noAutofit/>
          </a:bodyPr>
          <a:lstStyle/>
          <a:p>
            <a:pPr marL="0" indent="0">
              <a:buNone/>
            </a:pPr>
            <a:r>
              <a:rPr lang="vi-VN" sz="3200" b="1"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Báo cáo này sẽ cố gắng làm rõ những điểm mới, quan trọng cần cập nhật của Văn kiện Đại hội XIV của Đảng theo 3 bình diện: </a:t>
            </a:r>
          </a:p>
          <a:p>
            <a:pPr marL="514350" indent="-514350">
              <a:buAutoNum type="arabicParenR"/>
            </a:pPr>
            <a:r>
              <a:rPr lang="vi-VN" sz="3600" i="1" dirty="0">
                <a:latin typeface="Times New Roman" panose="02020603050405020304" pitchFamily="18" charset="0"/>
                <a:cs typeface="Times New Roman" panose="02020603050405020304" pitchFamily="18" charset="0"/>
              </a:rPr>
              <a:t>Những những điểm mới, quan trọng</a:t>
            </a:r>
            <a:r>
              <a:rPr lang="vi-VN" sz="3600" b="1" i="1" dirty="0">
                <a:latin typeface="Times New Roman" panose="02020603050405020304" pitchFamily="18" charset="0"/>
                <a:cs typeface="Times New Roman" panose="02020603050405020304" pitchFamily="18" charset="0"/>
              </a:rPr>
              <a:t> </a:t>
            </a:r>
            <a:r>
              <a:rPr lang="vi-VN" sz="3600" i="1" dirty="0">
                <a:latin typeface="Times New Roman" panose="02020603050405020304" pitchFamily="18" charset="0"/>
                <a:cs typeface="Times New Roman" panose="02020603050405020304" pitchFamily="18" charset="0"/>
              </a:rPr>
              <a:t>về bối cảnh cách tiếp cận</a:t>
            </a:r>
          </a:p>
          <a:p>
            <a:pPr marL="514350" indent="-514350">
              <a:buAutoNum type="arabicParenR"/>
            </a:pPr>
            <a:r>
              <a:rPr lang="vi-VN" sz="3600" i="1" dirty="0">
                <a:latin typeface="Times New Roman" panose="02020603050405020304" pitchFamily="18" charset="0"/>
                <a:cs typeface="Times New Roman" panose="02020603050405020304" pitchFamily="18" charset="0"/>
              </a:rPr>
              <a:t>Những điểm mới về quan điểm, định hướng phát triển chung của đất nước</a:t>
            </a:r>
          </a:p>
          <a:p>
            <a:pPr marL="514350" indent="-514350">
              <a:buFont typeface="Wingdings 3" charset="2"/>
              <a:buAutoNum type="arabicParenR"/>
            </a:pPr>
            <a:r>
              <a:rPr lang="vi-VN" sz="3600" i="1" dirty="0">
                <a:latin typeface="Times New Roman" panose="02020603050405020304" pitchFamily="18" charset="0"/>
                <a:cs typeface="Times New Roman" panose="02020603050405020304" pitchFamily="18" charset="0"/>
              </a:rPr>
              <a:t>Những điểm mới, quan trọng về định hướng phát triển của các lĩnh vực</a:t>
            </a:r>
            <a:endParaRPr lang="en-US" sz="3600" i="1" dirty="0">
              <a:latin typeface="Times New Roman" panose="02020603050405020304" pitchFamily="18" charset="0"/>
              <a:cs typeface="Times New Roman" panose="02020603050405020304" pitchFamily="18" charset="0"/>
            </a:endParaRPr>
          </a:p>
          <a:p>
            <a:pPr marL="0" indent="0">
              <a:buNone/>
            </a:pP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2678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406316" y="1748589"/>
            <a:ext cx="9098296" cy="4162633"/>
          </a:xfrm>
        </p:spPr>
        <p:txBody>
          <a:bodyPr>
            <a:normAutofit/>
          </a:bodyPr>
          <a:lstStyle/>
          <a:p>
            <a:pPr marL="0" indent="0">
              <a:buNone/>
            </a:pPr>
            <a:r>
              <a:rPr lang="en-US" sz="4400">
                <a:latin typeface="Times New Roman" panose="02020603050405020304" pitchFamily="18" charset="0"/>
                <a:cs typeface="Times New Roman" panose="02020603050405020304" pitchFamily="18" charset="0"/>
              </a:rPr>
              <a:t>      Xin </a:t>
            </a:r>
            <a:r>
              <a:rPr lang="en-US" sz="4400" dirty="0" err="1">
                <a:latin typeface="Times New Roman" panose="02020603050405020304" pitchFamily="18" charset="0"/>
                <a:cs typeface="Times New Roman" panose="02020603050405020304" pitchFamily="18" charset="0"/>
              </a:rPr>
              <a:t>trân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trọng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cảm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ơn</a:t>
            </a:r>
            <a:r>
              <a:rPr lang="en-US" sz="4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29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905" y="577515"/>
            <a:ext cx="7523747" cy="1058779"/>
          </a:xfrm>
        </p:spPr>
        <p:txBody>
          <a:bodyPr>
            <a:normAutofit fontScale="90000"/>
          </a:bodyPr>
          <a:lstStyle/>
          <a:p>
            <a:pPr algn="ctr"/>
            <a:r>
              <a:rPr lang="vi-VN" b="1" dirty="0">
                <a:latin typeface="Times New Roman" panose="02020603050405020304" pitchFamily="18" charset="0"/>
                <a:cs typeface="Times New Roman" panose="02020603050405020304" pitchFamily="18" charset="0"/>
              </a:rPr>
              <a:t>I. NHỮNG ĐIỂM MỚI, QUAN TRỌNG  VỀ BỐI CẢNH CÁCH TIẾP CẬN</a:t>
            </a:r>
            <a:br>
              <a:rPr lang="en-US" dirty="0"/>
            </a:br>
            <a:endParaRPr lang="en-US" dirty="0"/>
          </a:p>
        </p:txBody>
      </p:sp>
      <p:sp>
        <p:nvSpPr>
          <p:cNvPr id="3" name="Content Placeholder 2"/>
          <p:cNvSpPr>
            <a:spLocks noGrp="1"/>
          </p:cNvSpPr>
          <p:nvPr>
            <p:ph idx="1"/>
          </p:nvPr>
        </p:nvSpPr>
        <p:spPr>
          <a:xfrm>
            <a:off x="1427747" y="1957137"/>
            <a:ext cx="10347157" cy="4323348"/>
          </a:xfrm>
        </p:spPr>
        <p:txBody>
          <a:bodyPr>
            <a:noAutofit/>
          </a:bodyPr>
          <a:lstStyle/>
          <a:p>
            <a:pPr marL="0" indent="0">
              <a:buNone/>
            </a:pPr>
            <a:r>
              <a:rPr lang="vi-VN" sz="2800" b="1" dirty="0"/>
              <a:t>1.1.</a:t>
            </a:r>
            <a:r>
              <a:rPr lang="vi-VN" sz="2800" dirty="0"/>
              <a:t> </a:t>
            </a:r>
            <a:r>
              <a:rPr lang="vi-VN" sz="2800" b="1" dirty="0"/>
              <a:t>Bối cảnh quốc tế và trong nước </a:t>
            </a:r>
            <a:endParaRPr lang="en-US" sz="2800" dirty="0"/>
          </a:p>
          <a:p>
            <a:pPr marL="514350" indent="-514350">
              <a:buAutoNum type="arabicParenR"/>
            </a:pPr>
            <a:r>
              <a:rPr lang="vi-VN" sz="2800" dirty="0"/>
              <a:t>Bối cảnh quốc tế: i) Cục diện chuyển biến nhanh, phức tạp; cạnh tranh chiến lược, xung đột lợi ích; không gian kinh tế, chính trị biến động bất ngờ; sự suy giảm các thể chế toàn cầu; ii) Cách mạng CN 4.0; chiến tranh công nghệ cao; iii) An ninh phi truyền thống gia tăng... </a:t>
            </a:r>
          </a:p>
          <a:p>
            <a:pPr marL="514350" indent="-514350">
              <a:buAutoNum type="arabicParenR"/>
            </a:pPr>
            <a:r>
              <a:rPr lang="vi-VN" sz="2800" dirty="0"/>
              <a:t>Bối cảnh trong nước: i) Thành tựu to lớn, toàn diện; ii) Nhiều yếu tố thách thức, các nguy cơ mới nẩy sinh...</a:t>
            </a:r>
            <a:endParaRPr lang="en-US" sz="2800" dirty="0"/>
          </a:p>
        </p:txBody>
      </p:sp>
    </p:spTree>
    <p:extLst>
      <p:ext uri="{BB962C8B-B14F-4D97-AF65-F5344CB8AC3E}">
        <p14:creationId xmlns:p14="http://schemas.microsoft.com/office/powerpoint/2010/main" val="2441768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F59C2-9C59-CDD9-6F8A-A49896E95F94}"/>
              </a:ext>
            </a:extLst>
          </p:cNvPr>
          <p:cNvSpPr>
            <a:spLocks noGrp="1"/>
          </p:cNvSpPr>
          <p:nvPr>
            <p:ph type="title"/>
          </p:nvPr>
        </p:nvSpPr>
        <p:spPr/>
        <p:txBody>
          <a:bodyPr>
            <a:normAutofit fontScale="90000"/>
          </a:bodyPr>
          <a:lstStyle/>
          <a:p>
            <a:r>
              <a:rPr lang="vi-VN" b="1" dirty="0"/>
              <a:t>1.2. Đại hội XIV – bước chuyển giai đoạn phát triển của đất nước</a:t>
            </a:r>
            <a:br>
              <a:rPr lang="en-US" dirty="0"/>
            </a:br>
            <a:endParaRPr lang="en-US" dirty="0"/>
          </a:p>
        </p:txBody>
      </p:sp>
      <p:sp>
        <p:nvSpPr>
          <p:cNvPr id="3" name="Content Placeholder 2">
            <a:extLst>
              <a:ext uri="{FF2B5EF4-FFF2-40B4-BE49-F238E27FC236}">
                <a16:creationId xmlns:a16="http://schemas.microsoft.com/office/drawing/2014/main" id="{62A862A4-7A26-4465-408D-B5E16A36AE6A}"/>
              </a:ext>
            </a:extLst>
          </p:cNvPr>
          <p:cNvSpPr>
            <a:spLocks noGrp="1"/>
          </p:cNvSpPr>
          <p:nvPr>
            <p:ph idx="1"/>
          </p:nvPr>
        </p:nvSpPr>
        <p:spPr>
          <a:xfrm>
            <a:off x="1716505" y="1905000"/>
            <a:ext cx="9978190" cy="4328890"/>
          </a:xfrm>
        </p:spPr>
        <p:txBody>
          <a:bodyPr>
            <a:normAutofit fontScale="92500" lnSpcReduction="10000"/>
          </a:bodyPr>
          <a:lstStyle/>
          <a:p>
            <a:pPr marL="0" lvl="0" indent="0">
              <a:buNone/>
            </a:pPr>
            <a:r>
              <a:rPr lang="vi-VN" sz="2800" dirty="0"/>
              <a:t>   Sau 40 năm đổi mới, 50 năm thống nhất chuyển sang giai đoạn        đột phá phát triển trong kỷ nguyên mới:</a:t>
            </a:r>
          </a:p>
          <a:p>
            <a:pPr>
              <a:buFont typeface="Wingdings" panose="05000000000000000000" pitchFamily="2" charset="2"/>
              <a:buChar char="q"/>
            </a:pPr>
            <a:r>
              <a:rPr lang="vi-VN" sz="2800" dirty="0"/>
              <a:t>Bước chuyển tư duy phát triển: Từ tư duy quản lý sang tư duy kiến tạo phát triển</a:t>
            </a:r>
          </a:p>
          <a:p>
            <a:pPr lvl="0">
              <a:buFont typeface="Wingdings" panose="05000000000000000000" pitchFamily="2" charset="2"/>
              <a:buChar char="q"/>
            </a:pPr>
            <a:r>
              <a:rPr lang="vi-VN" sz="2800" dirty="0"/>
              <a:t>Bước chuyển tính chất phát triển: Từ đáp ứng yêu cầu sang nhanh, bền vững</a:t>
            </a:r>
          </a:p>
          <a:p>
            <a:pPr lvl="0">
              <a:buFont typeface="Wingdings" panose="05000000000000000000" pitchFamily="2" charset="2"/>
              <a:buChar char="q"/>
            </a:pPr>
            <a:r>
              <a:rPr lang="vi-VN" sz="2800" dirty="0"/>
              <a:t>Bước chuyển mô hình phát triển: Từ chiều rộng sang chiều sâu năng suất, chất lượng cao</a:t>
            </a:r>
          </a:p>
          <a:p>
            <a:pPr lvl="0">
              <a:buFont typeface="Wingdings" panose="05000000000000000000" pitchFamily="2" charset="2"/>
              <a:buChar char="q"/>
            </a:pPr>
            <a:r>
              <a:rPr lang="vi-VN" sz="2800" dirty="0"/>
              <a:t>Bước chuyển hội nhập quốc tế: từ thích ứng sang chủ động, tự cường...</a:t>
            </a:r>
          </a:p>
          <a:p>
            <a:endParaRPr lang="en-US" dirty="0"/>
          </a:p>
        </p:txBody>
      </p:sp>
    </p:spTree>
    <p:extLst>
      <p:ext uri="{BB962C8B-B14F-4D97-AF65-F5344CB8AC3E}">
        <p14:creationId xmlns:p14="http://schemas.microsoft.com/office/powerpoint/2010/main" val="3590440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4421" y="657726"/>
            <a:ext cx="10202779" cy="1247273"/>
          </a:xfrm>
        </p:spPr>
        <p:txBody>
          <a:bodyPr>
            <a:normAutofit fontScale="90000"/>
          </a:bodyPr>
          <a:lstStyle/>
          <a:p>
            <a:pPr algn="ctr"/>
            <a:r>
              <a:rPr lang="vi-VN" b="1" dirty="0"/>
              <a:t>1.3. Đổi mới trong xây dựng văn kiện – biểu hiện của tư duy hệ thống và tinh thần hành động</a:t>
            </a:r>
            <a:br>
              <a:rPr lang="en-US" dirty="0"/>
            </a:b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73179" y="2069431"/>
            <a:ext cx="9737558" cy="4251157"/>
          </a:xfrm>
        </p:spPr>
        <p:txBody>
          <a:bodyPr>
            <a:normAutofit/>
          </a:bodyPr>
          <a:lstStyle/>
          <a:p>
            <a:pPr lvl="0">
              <a:buFont typeface="Wingdings" panose="05000000000000000000" pitchFamily="2" charset="2"/>
              <a:buChar char="Ø"/>
            </a:pPr>
            <a:r>
              <a:rPr lang="vi-VN" sz="2800" dirty="0">
                <a:cs typeface="Times New Roman" panose="02020603050405020304" pitchFamily="18" charset="0"/>
              </a:rPr>
              <a:t>T</a:t>
            </a:r>
            <a:r>
              <a:rPr lang="vi-VN" sz="2800" dirty="0"/>
              <a:t>ích hợp các báo cáo trong Báo cáo chính trị - một văn kiện thống nhất;</a:t>
            </a:r>
          </a:p>
          <a:p>
            <a:pPr lvl="0">
              <a:buFont typeface="Wingdings" panose="05000000000000000000" pitchFamily="2" charset="2"/>
              <a:buChar char="Ø"/>
            </a:pPr>
            <a:r>
              <a:rPr lang="vi-VN" sz="2800" dirty="0">
                <a:cs typeface="Times New Roman" panose="02020603050405020304" pitchFamily="18" charset="0"/>
              </a:rPr>
              <a:t>Một loạt quyết sách chiến lược;</a:t>
            </a:r>
          </a:p>
          <a:p>
            <a:pPr lvl="0">
              <a:buFont typeface="Wingdings" panose="05000000000000000000" pitchFamily="2" charset="2"/>
              <a:buChar char="Ø"/>
            </a:pPr>
            <a:r>
              <a:rPr lang="vi-VN" sz="2800" dirty="0">
                <a:cs typeface="Times New Roman" panose="02020603050405020304" pitchFamily="18" charset="0"/>
              </a:rPr>
              <a:t>Xây dựng Chương trình hành động;</a:t>
            </a:r>
          </a:p>
          <a:p>
            <a:pPr marL="0" lvl="0" indent="0">
              <a:buNone/>
            </a:pPr>
            <a:r>
              <a:rPr lang="vi-VN" sz="2800" dirty="0">
                <a:cs typeface="Times New Roman" panose="02020603050405020304" pitchFamily="18" charset="0"/>
              </a:rPr>
              <a:t>                   </a:t>
            </a:r>
            <a:r>
              <a:rPr lang="en-US" sz="2800" dirty="0">
                <a:cs typeface="Times New Roman" panose="02020603050405020304" pitchFamily="18" charset="0"/>
              </a:rPr>
              <a:t>      </a:t>
            </a:r>
            <a:r>
              <a:rPr lang="vi-VN" sz="2800" dirty="0">
                <a:cs typeface="Times New Roman" panose="02020603050405020304" pitchFamily="18" charset="0"/>
              </a:rPr>
              <a:t>- Chuyển mạnh từ tư duy định hướng</a:t>
            </a:r>
            <a:r>
              <a:rPr lang="en-US" sz="2800" dirty="0">
                <a:cs typeface="Times New Roman" panose="02020603050405020304" pitchFamily="18" charset="0"/>
              </a:rPr>
              <a:t> </a:t>
            </a:r>
          </a:p>
          <a:p>
            <a:pPr marL="0" lvl="0" indent="0">
              <a:buNone/>
            </a:pPr>
            <a:r>
              <a:rPr lang="vi-VN" sz="2800" dirty="0">
                <a:cs typeface="Times New Roman" panose="02020603050405020304" pitchFamily="18" charset="0"/>
              </a:rPr>
              <a:t>                       </a:t>
            </a:r>
            <a:r>
              <a:rPr lang="en-US" sz="2800" dirty="0">
                <a:cs typeface="Times New Roman" panose="02020603050405020304" pitchFamily="18" charset="0"/>
              </a:rPr>
              <a:t> </a:t>
            </a:r>
            <a:r>
              <a:rPr lang="vi-VN" sz="2800" dirty="0">
                <a:cs typeface="Times New Roman" panose="02020603050405020304" pitchFamily="18" charset="0"/>
              </a:rPr>
              <a:t>sang tư duy hành động</a:t>
            </a:r>
            <a:endParaRPr lang="en-US" sz="2800" dirty="0">
              <a:cs typeface="Times New Roman" panose="02020603050405020304" pitchFamily="18" charset="0"/>
            </a:endParaRPr>
          </a:p>
          <a:p>
            <a:pPr marL="0" indent="0">
              <a:buNone/>
            </a:pPr>
            <a:r>
              <a:rPr lang="vi-VN" sz="2800" dirty="0"/>
              <a:t>                    </a:t>
            </a:r>
            <a:r>
              <a:rPr lang="en-US" sz="2800" dirty="0"/>
              <a:t>    </a:t>
            </a:r>
            <a:r>
              <a:rPr lang="vi-VN" sz="2800" dirty="0"/>
              <a:t> - Khắc phục hạn chế về tổ chức thực hiện</a:t>
            </a:r>
            <a:endParaRPr lang="en-US" sz="2800" dirty="0"/>
          </a:p>
          <a:p>
            <a:pPr>
              <a:buAutoNum type="arabicPeriod"/>
            </a:pPr>
            <a:endParaRPr lang="en-US" dirty="0"/>
          </a:p>
        </p:txBody>
      </p:sp>
      <p:sp>
        <p:nvSpPr>
          <p:cNvPr id="4" name="Arrow: Chevron 3">
            <a:extLst>
              <a:ext uri="{FF2B5EF4-FFF2-40B4-BE49-F238E27FC236}">
                <a16:creationId xmlns:a16="http://schemas.microsoft.com/office/drawing/2014/main" id="{9F8A1781-326B-85E7-49FF-1E0B9CBC5208}"/>
              </a:ext>
            </a:extLst>
          </p:cNvPr>
          <p:cNvSpPr/>
          <p:nvPr/>
        </p:nvSpPr>
        <p:spPr>
          <a:xfrm>
            <a:off x="3625516" y="4636169"/>
            <a:ext cx="484632" cy="484632"/>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976070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9833" y="417096"/>
            <a:ext cx="10044779" cy="1283368"/>
          </a:xfrm>
        </p:spPr>
        <p:txBody>
          <a:bodyPr>
            <a:normAutofit fontScale="90000"/>
          </a:bodyPr>
          <a:lstStyle/>
          <a:p>
            <a:pPr algn="ctr"/>
            <a:r>
              <a:rPr lang="vi-VN" sz="3100" b="1" dirty="0">
                <a:latin typeface="Times New Roman" panose="02020603050405020304" pitchFamily="18" charset="0"/>
                <a:cs typeface="Times New Roman" panose="02020603050405020304" pitchFamily="18" charset="0"/>
              </a:rPr>
              <a:t>II. NHỮNG ĐIỂM MỚI VỀ QUAN ĐIỂM, ĐỊNH HƯỚNG PHÁT TRIỂN CỦA ĐẤT NƯỚC</a:t>
            </a:r>
            <a:br>
              <a:rPr lang="en-US" dirty="0"/>
            </a:br>
            <a:endParaRPr lang="en-US" sz="2800" dirty="0"/>
          </a:p>
        </p:txBody>
      </p:sp>
      <p:sp>
        <p:nvSpPr>
          <p:cNvPr id="3" name="Content Placeholder 2"/>
          <p:cNvSpPr>
            <a:spLocks noGrp="1"/>
          </p:cNvSpPr>
          <p:nvPr>
            <p:ph idx="1"/>
          </p:nvPr>
        </p:nvSpPr>
        <p:spPr>
          <a:xfrm>
            <a:off x="1459832" y="1524000"/>
            <a:ext cx="10411325" cy="4916904"/>
          </a:xfrm>
        </p:spPr>
        <p:txBody>
          <a:bodyPr>
            <a:normAutofit/>
          </a:bodyPr>
          <a:lstStyle/>
          <a:p>
            <a:pPr marL="0" indent="0">
              <a:buNone/>
            </a:pPr>
            <a:r>
              <a:rPr lang="vi-VN" sz="2800" b="1" dirty="0"/>
              <a:t>    2.1. Về chủ đề Đại hội </a:t>
            </a:r>
            <a:endParaRPr lang="en-US" sz="2800" dirty="0"/>
          </a:p>
          <a:p>
            <a:pPr>
              <a:buFont typeface="Wingdings" panose="05000000000000000000" pitchFamily="2" charset="2"/>
              <a:buChar char="Ø"/>
            </a:pPr>
            <a:r>
              <a:rPr lang="vi-VN" sz="2800" i="1" dirty="0"/>
              <a:t>Thứ nhất,</a:t>
            </a:r>
            <a:r>
              <a:rPr lang="vi-VN" sz="2800" dirty="0"/>
              <a:t> thể hiện được vị trí, vai trò Đại hội XIV của Đảng có ý nghĩa bước ngoặt, là dấu mốc đặc biệt quan trọng trên con đường phát triển của đất nước. </a:t>
            </a:r>
          </a:p>
          <a:p>
            <a:pPr>
              <a:buFont typeface="Wingdings" panose="05000000000000000000" pitchFamily="2" charset="2"/>
              <a:buChar char="Ø"/>
            </a:pPr>
            <a:r>
              <a:rPr lang="vi-VN" sz="2800" i="1" dirty="0"/>
              <a:t>Thứ hai</a:t>
            </a:r>
            <a:r>
              <a:rPr lang="vi-VN" sz="2800" dirty="0"/>
              <a:t>, chủ đề Đại hội phải là thông điệp thể hiện sự hiệu triệu, định hướng toàn Đảng, toàn dân, toàn quân tiếp tục đẩy mạnh công cuộc đổi mới</a:t>
            </a:r>
          </a:p>
          <a:p>
            <a:pPr>
              <a:buFont typeface="Wingdings" panose="05000000000000000000" pitchFamily="2" charset="2"/>
              <a:buChar char="Ø"/>
            </a:pPr>
            <a:r>
              <a:rPr lang="vi-VN" sz="2800" i="1" dirty="0"/>
              <a:t>Thứ ba</a:t>
            </a:r>
            <a:r>
              <a:rPr lang="vi-VN" sz="2800" dirty="0"/>
              <a:t>, chủ đề Đại hội thể hiện được mục tiêu tổng quát, những nội dung tư tưởng cốt lõi, xuyên suốt, thể hiện khát vọng phát triển</a:t>
            </a:r>
            <a:endParaRPr lang="en-US" sz="2800" dirty="0"/>
          </a:p>
        </p:txBody>
      </p:sp>
    </p:spTree>
    <p:extLst>
      <p:ext uri="{BB962C8B-B14F-4D97-AF65-F5344CB8AC3E}">
        <p14:creationId xmlns:p14="http://schemas.microsoft.com/office/powerpoint/2010/main" val="2209007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465222"/>
            <a:ext cx="9675813" cy="1235242"/>
          </a:xfrm>
        </p:spPr>
        <p:txBody>
          <a:bodyPr>
            <a:noAutofit/>
          </a:bodyPr>
          <a:lstStyle/>
          <a:p>
            <a:pPr algn="ctr"/>
            <a:r>
              <a:rPr lang="vi-VN" sz="2800" b="1" dirty="0"/>
              <a:t>2.2. Tổng kết thực tiễn 40 năm đổi mới và nhiệm kỳ Đại hội XIII – cơ sở hình thành tư duy phát triển mới</a:t>
            </a:r>
            <a:endParaRPr lang="en-US" sz="2800" dirty="0"/>
          </a:p>
        </p:txBody>
      </p:sp>
      <p:sp>
        <p:nvSpPr>
          <p:cNvPr id="3" name="Content Placeholder 2"/>
          <p:cNvSpPr>
            <a:spLocks noGrp="1"/>
          </p:cNvSpPr>
          <p:nvPr>
            <p:ph idx="1"/>
          </p:nvPr>
        </p:nvSpPr>
        <p:spPr>
          <a:xfrm>
            <a:off x="2245896" y="2165684"/>
            <a:ext cx="9258716" cy="3745538"/>
          </a:xfrm>
        </p:spPr>
        <p:txBody>
          <a:bodyPr>
            <a:normAutofit/>
          </a:bodyPr>
          <a:lstStyle/>
          <a:p>
            <a:pPr marL="0" indent="0" algn="ctr">
              <a:spcBef>
                <a:spcPts val="0"/>
              </a:spcBef>
              <a:buNone/>
            </a:pPr>
            <a:r>
              <a:rPr lang="vi-VN" sz="2400" b="1" i="1" dirty="0"/>
              <a:t>   5 bài học kinh nghiệm có ý nghĩa </a:t>
            </a:r>
          </a:p>
          <a:p>
            <a:pPr marL="0" indent="0" algn="ctr">
              <a:spcBef>
                <a:spcPts val="0"/>
              </a:spcBef>
              <a:buNone/>
            </a:pPr>
            <a:r>
              <a:rPr lang="vi-VN" sz="2400" b="1" i="1" dirty="0"/>
              <a:t>phương pháp luận sâu sắc:</a:t>
            </a:r>
          </a:p>
          <a:p>
            <a:pPr marL="0" indent="0">
              <a:buNone/>
            </a:pPr>
            <a:r>
              <a:rPr lang="vi-VN" sz="2400" dirty="0"/>
              <a:t>1) Kiên định nền tảng tư tưởng và mục tiêu phát triển; </a:t>
            </a:r>
          </a:p>
          <a:p>
            <a:pPr marL="0" indent="0">
              <a:buNone/>
            </a:pPr>
            <a:r>
              <a:rPr lang="vi-VN" sz="2400" dirty="0"/>
              <a:t>2) Giữ vững vai trò lãnh đạo của Đảng; </a:t>
            </a:r>
          </a:p>
          <a:p>
            <a:pPr marL="0" indent="0">
              <a:buNone/>
            </a:pPr>
            <a:r>
              <a:rPr lang="vi-VN" sz="2400" dirty="0"/>
              <a:t>3) Quán triệt sâu sắc quan điểm “Dân là gốc”; </a:t>
            </a:r>
          </a:p>
          <a:p>
            <a:pPr marL="0" indent="0">
              <a:buNone/>
            </a:pPr>
            <a:r>
              <a:rPr lang="vi-VN" sz="2400" dirty="0"/>
              <a:t>4) Không ngừng đổi mới phương pháp lãnh đạo </a:t>
            </a:r>
          </a:p>
          <a:p>
            <a:pPr marL="0" indent="0">
              <a:buNone/>
            </a:pPr>
            <a:r>
              <a:rPr lang="vi-VN" sz="2400" dirty="0"/>
              <a:t>5) Không ngừng đổi mới phương pháp tư duy trong hoạch định đường lối, chính sách. </a:t>
            </a:r>
            <a:endParaRPr lang="en-US" sz="2400" dirty="0"/>
          </a:p>
        </p:txBody>
      </p:sp>
    </p:spTree>
    <p:extLst>
      <p:ext uri="{BB962C8B-B14F-4D97-AF65-F5344CB8AC3E}">
        <p14:creationId xmlns:p14="http://schemas.microsoft.com/office/powerpoint/2010/main" val="2965308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8589" y="609600"/>
            <a:ext cx="9756023" cy="1074821"/>
          </a:xfrm>
        </p:spPr>
        <p:txBody>
          <a:bodyPr>
            <a:normAutofit fontScale="90000"/>
          </a:bodyPr>
          <a:lstStyle/>
          <a:p>
            <a:pPr algn="ctr"/>
            <a:r>
              <a:rPr lang="vi-VN" sz="3100" b="1" dirty="0"/>
              <a:t>2.3. Hệ thống quan điểm, mục tiêu và tầm nhìn phát triển – sự định hình một mô hình phát triển mới</a:t>
            </a:r>
            <a:br>
              <a:rPr lang="en-US" dirty="0"/>
            </a:br>
            <a:endParaRPr lang="en-US" sz="2800" dirty="0"/>
          </a:p>
        </p:txBody>
      </p:sp>
      <p:sp>
        <p:nvSpPr>
          <p:cNvPr id="3" name="Content Placeholder 2"/>
          <p:cNvSpPr>
            <a:spLocks noGrp="1"/>
          </p:cNvSpPr>
          <p:nvPr>
            <p:ph idx="1"/>
          </p:nvPr>
        </p:nvSpPr>
        <p:spPr>
          <a:xfrm>
            <a:off x="1347537" y="1844842"/>
            <a:ext cx="10157075" cy="4403558"/>
          </a:xfrm>
        </p:spPr>
        <p:txBody>
          <a:bodyPr>
            <a:normAutofit lnSpcReduction="10000"/>
          </a:bodyPr>
          <a:lstStyle/>
          <a:p>
            <a:pPr marL="0" indent="0" algn="ctr">
              <a:buNone/>
            </a:pPr>
            <a:r>
              <a:rPr lang="vi-VN" sz="2800" dirty="0"/>
              <a:t>Về hệ thống quan điểm</a:t>
            </a:r>
          </a:p>
          <a:p>
            <a:pPr marL="0" indent="0" algn="just">
              <a:buNone/>
            </a:pPr>
            <a:r>
              <a:rPr lang="vi-VN" sz="2400" i="1" dirty="0"/>
              <a:t>     Thứ nhất</a:t>
            </a:r>
            <a:r>
              <a:rPr lang="vi-VN" sz="2400" dirty="0"/>
              <a:t>, tiếp tục khẳng định và phát triển nền tảng tư tưởng của Đảng, bổ sung lý luận về đường lối đổi mới. </a:t>
            </a:r>
          </a:p>
          <a:p>
            <a:pPr marL="0" indent="0" algn="just">
              <a:buNone/>
            </a:pPr>
            <a:r>
              <a:rPr lang="vi-VN" sz="2400" i="1" dirty="0"/>
              <a:t>     Thứ hai</a:t>
            </a:r>
            <a:r>
              <a:rPr lang="vi-VN" sz="2400" dirty="0"/>
              <a:t>, xác định rõ hơn định hướng phát triển tổng quát theo hướng phát triển nhanh, bền vững;</a:t>
            </a:r>
          </a:p>
          <a:p>
            <a:pPr marL="0" indent="0" algn="just">
              <a:buNone/>
            </a:pPr>
            <a:r>
              <a:rPr lang="vi-VN" sz="2400" i="1" dirty="0"/>
              <a:t>     Thứ ba</a:t>
            </a:r>
            <a:r>
              <a:rPr lang="vi-VN" sz="2400" dirty="0"/>
              <a:t>, xác lập rõ mô hình tăng trưởng mới, lấy khoa học – công nghệ, đổi mới sáng tạo và chuyển đổi số làm động lực chính</a:t>
            </a:r>
          </a:p>
          <a:p>
            <a:pPr marL="0" indent="0" algn="just">
              <a:buNone/>
            </a:pPr>
            <a:r>
              <a:rPr lang="vi-VN" sz="2400" i="1" dirty="0"/>
              <a:t>     Thứ tư</a:t>
            </a:r>
            <a:r>
              <a:rPr lang="vi-VN" sz="2400" dirty="0"/>
              <a:t>, tiếp tục nhấn mạnh vai trò của khối đại đoàn kết toàn dân tộc </a:t>
            </a:r>
            <a:endParaRPr lang="en-US" sz="2400" dirty="0"/>
          </a:p>
          <a:p>
            <a:pPr marL="0" indent="0" algn="just">
              <a:buNone/>
            </a:pPr>
            <a:r>
              <a:rPr lang="vi-VN" sz="2400" i="1" dirty="0"/>
              <a:t>     Thứ năm</a:t>
            </a:r>
            <a:r>
              <a:rPr lang="vi-VN" sz="2400" dirty="0"/>
              <a:t>, đặt yêu cầu xây dựng Đảng trong sạch, vững mạnh toàn diện giữ vị trí then chốt.</a:t>
            </a:r>
            <a:endParaRPr lang="en-US" sz="2400" dirty="0"/>
          </a:p>
          <a:p>
            <a:pPr marL="0" indent="0" algn="just">
              <a:buNone/>
            </a:pPr>
            <a:endParaRPr lang="en-US" sz="2800" dirty="0"/>
          </a:p>
        </p:txBody>
      </p:sp>
    </p:spTree>
    <p:extLst>
      <p:ext uri="{BB962C8B-B14F-4D97-AF65-F5344CB8AC3E}">
        <p14:creationId xmlns:p14="http://schemas.microsoft.com/office/powerpoint/2010/main" val="1716895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vi-VN" sz="2800" b="1" dirty="0"/>
              <a:t>2.3. Hệ thống quan điểm, mục tiêu và tầm nhìn phát triển – sự định hình một mô hình phát triển mới    (tiếp theo)</a:t>
            </a:r>
            <a:endParaRPr lang="en-US" sz="2800" dirty="0"/>
          </a:p>
        </p:txBody>
      </p:sp>
      <p:sp>
        <p:nvSpPr>
          <p:cNvPr id="3" name="Content Placeholder 2"/>
          <p:cNvSpPr>
            <a:spLocks noGrp="1"/>
          </p:cNvSpPr>
          <p:nvPr>
            <p:ph idx="1"/>
          </p:nvPr>
        </p:nvSpPr>
        <p:spPr>
          <a:xfrm>
            <a:off x="1459833" y="1905000"/>
            <a:ext cx="10202778" cy="4399546"/>
          </a:xfrm>
        </p:spPr>
        <p:txBody>
          <a:bodyPr>
            <a:normAutofit lnSpcReduction="10000"/>
          </a:bodyPr>
          <a:lstStyle/>
          <a:p>
            <a:pPr marL="0" indent="0" algn="ctr">
              <a:buNone/>
            </a:pPr>
            <a:r>
              <a:rPr lang="vi-VN" sz="2800" b="1" dirty="0"/>
              <a:t>Về mục tiêu và tầm nhìn</a:t>
            </a:r>
          </a:p>
          <a:p>
            <a:pPr algn="just">
              <a:buFont typeface="Wingdings" panose="05000000000000000000" pitchFamily="2" charset="2"/>
              <a:buChar char="Ø"/>
            </a:pPr>
            <a:r>
              <a:rPr lang="vi-VN" sz="2800" i="1" dirty="0"/>
              <a:t>Thứ nhất</a:t>
            </a:r>
            <a:r>
              <a:rPr lang="vi-VN" sz="2800" dirty="0"/>
              <a:t>, </a:t>
            </a:r>
            <a:r>
              <a:rPr lang="vi-VN" sz="3000" dirty="0"/>
              <a:t>thể hiện bước phát triển mới về tư duy phát triển</a:t>
            </a:r>
          </a:p>
          <a:p>
            <a:pPr algn="just">
              <a:buFont typeface="Wingdings" panose="05000000000000000000" pitchFamily="2" charset="2"/>
              <a:buChar char="Ø"/>
            </a:pPr>
            <a:r>
              <a:rPr lang="vi-VN" sz="2800" i="1" dirty="0"/>
              <a:t>Thứ hai</a:t>
            </a:r>
            <a:r>
              <a:rPr lang="vi-VN" sz="2800" dirty="0"/>
              <a:t>, phản ánh khát vọng giàu mạnh về kinh tế gắn liền với tiến bộ và công bằng xã hội</a:t>
            </a:r>
          </a:p>
          <a:p>
            <a:pPr algn="just">
              <a:buFont typeface="Wingdings" panose="05000000000000000000" pitchFamily="2" charset="2"/>
              <a:buChar char="Ø"/>
            </a:pPr>
            <a:r>
              <a:rPr lang="vi-VN" sz="2800" i="1" dirty="0"/>
              <a:t>Thứ ba</a:t>
            </a:r>
            <a:r>
              <a:rPr lang="vi-VN" sz="2800" dirty="0"/>
              <a:t>, mục tiêu tổng quát còn thể hiện khát vọng vươn lên về vị thế và uy tín quốc gia trong trật tự thế giới mới </a:t>
            </a:r>
          </a:p>
          <a:p>
            <a:pPr algn="just">
              <a:buFont typeface="Wingdings" panose="05000000000000000000" pitchFamily="2" charset="2"/>
              <a:buChar char="Ø"/>
            </a:pPr>
            <a:r>
              <a:rPr lang="vi-VN" sz="2800" i="1" dirty="0"/>
              <a:t>Thứ tư</a:t>
            </a:r>
            <a:r>
              <a:rPr lang="vi-VN" sz="2800" dirty="0"/>
              <a:t>, mục tiêu tổng quát của Đại hội XIV được đặt trong tầm nhìn dài hạn</a:t>
            </a:r>
            <a:endParaRPr lang="en-US" sz="2800" dirty="0"/>
          </a:p>
        </p:txBody>
      </p:sp>
    </p:spTree>
    <p:extLst>
      <p:ext uri="{BB962C8B-B14F-4D97-AF65-F5344CB8AC3E}">
        <p14:creationId xmlns:p14="http://schemas.microsoft.com/office/powerpoint/2010/main" val="390380159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894</TotalTime>
  <Words>2084</Words>
  <Application>Microsoft Office PowerPoint</Application>
  <PresentationFormat>Widescreen</PresentationFormat>
  <Paragraphs>89</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Century Gothic</vt:lpstr>
      <vt:lpstr>Tahoma</vt:lpstr>
      <vt:lpstr>Times New Roman</vt:lpstr>
      <vt:lpstr>Wingdings</vt:lpstr>
      <vt:lpstr>Wingdings 3</vt:lpstr>
      <vt:lpstr>Wisp</vt:lpstr>
      <vt:lpstr>  NHỮNG ĐIỂM MỚI, QUAN TRỌNG  TRONG VĂN KIỆN ĐẠI HỘI XIV  CỦA ĐẢNG</vt:lpstr>
      <vt:lpstr>PowerPoint Presentation</vt:lpstr>
      <vt:lpstr>I. NHỮNG ĐIỂM MỚI, QUAN TRỌNG  VỀ BỐI CẢNH CÁCH TIẾP CẬN </vt:lpstr>
      <vt:lpstr>1.2. Đại hội XIV – bước chuyển giai đoạn phát triển của đất nước </vt:lpstr>
      <vt:lpstr>1.3. Đổi mới trong xây dựng văn kiện – biểu hiện của tư duy hệ thống và tinh thần hành động </vt:lpstr>
      <vt:lpstr>II. NHỮNG ĐIỂM MỚI VỀ QUAN ĐIỂM, ĐỊNH HƯỚNG PHÁT TRIỂN CỦA ĐẤT NƯỚC </vt:lpstr>
      <vt:lpstr>2.2. Tổng kết thực tiễn 40 năm đổi mới và nhiệm kỳ Đại hội XIII – cơ sở hình thành tư duy phát triển mới</vt:lpstr>
      <vt:lpstr>2.3. Hệ thống quan điểm, mục tiêu và tầm nhìn phát triển – sự định hình một mô hình phát triển mới </vt:lpstr>
      <vt:lpstr>2.3. Hệ thống quan điểm, mục tiêu và tầm nhìn phát triển – sự định hình một mô hình phát triển mới    (tiếp theo)</vt:lpstr>
      <vt:lpstr>2.4. Lý luận về đường lối đổi mới – bước phát triển quan trọng trong nhận thức lý luận của Đảng </vt:lpstr>
      <vt:lpstr>2.4. Lý luận về đường lối đổi mới – bước phát triển quan trọng trong nhận thức lý luận của Đảng (tiếp theo)</vt:lpstr>
      <vt:lpstr>2.4. Lý luận về đường lối đổi mới – bước phát triển quan trọng trong nhận thức lý luận của Đảng (tiếp theo)</vt:lpstr>
      <vt:lpstr>2.5. Hoàn thiện đồng bộ thể chế phát triển – đột phá chiến lược mang tính quyết định </vt:lpstr>
      <vt:lpstr>2.6. Mô hình tăng trưởng mới và cơ cấu lại nền kinh tế – trục trung tâm của chiến lược phát triển</vt:lpstr>
      <vt:lpstr>2.7. Xây dựng, chỉnh đốn Đảng và hệ thống chính trị – nhân tố quyết định thành công của sự nghiệp phát triển</vt:lpstr>
      <vt:lpstr>2.7. Xây dựng, chỉnh đốn Đảng và hệ thống chính trị – nhân tố quyết định thành công của sự nghiệp phát triển (tiếp theo)</vt:lpstr>
      <vt:lpstr>2.8. Nhiệm vụ trọng tâm và các đột phá chiến lược – sự quy tụ và cụ thể hóa các định hướng phát triển</vt:lpstr>
      <vt:lpstr>2.8. Nhiệm vụ trọng tâm và các đột phá chiến lược – sự quy tụ và cụ thể hóa các định hướng phát triển (tiếp theo)</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DƯỚI NGỌN CỜ CỦA ĐẢNG NHỮNG THÀNH TỰU VẺ VANG VÀ VAI TRÒ LÃNH ĐẠO CỦA ĐẢNG TRONG KỶ NGUYÊN PHÁT TRIỂN MỚI</dc:title>
  <dc:creator>admin</dc:creator>
  <cp:lastModifiedBy>Ngoc Tan Ta</cp:lastModifiedBy>
  <cp:revision>44</cp:revision>
  <dcterms:created xsi:type="dcterms:W3CDTF">2026-03-06T03:05:27Z</dcterms:created>
  <dcterms:modified xsi:type="dcterms:W3CDTF">2026-04-06T15:56:52Z</dcterms:modified>
</cp:coreProperties>
</file>