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5"/>
  </p:notes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AA11F-7EBF-4370-A551-5DA431B81356}"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12C72-C5D4-4FAC-8DD4-18EAF1F9864F}" type="slidenum">
              <a:rPr lang="en-US" smtClean="0"/>
              <a:t>‹#›</a:t>
            </a:fld>
            <a:endParaRPr lang="en-US"/>
          </a:p>
        </p:txBody>
      </p:sp>
    </p:spTree>
    <p:extLst>
      <p:ext uri="{BB962C8B-B14F-4D97-AF65-F5344CB8AC3E}">
        <p14:creationId xmlns:p14="http://schemas.microsoft.com/office/powerpoint/2010/main" val="359148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712C72-C5D4-4FAC-8DD4-18EAF1F9864F}" type="slidenum">
              <a:rPr lang="en-US" smtClean="0"/>
              <a:t>6</a:t>
            </a:fld>
            <a:endParaRPr lang="en-US"/>
          </a:p>
        </p:txBody>
      </p:sp>
    </p:spTree>
    <p:extLst>
      <p:ext uri="{BB962C8B-B14F-4D97-AF65-F5344CB8AC3E}">
        <p14:creationId xmlns:p14="http://schemas.microsoft.com/office/powerpoint/2010/main" val="293535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36054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25943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C8FD57-3AAA-4C30-9F3B-9EF7D97C560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932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B29819-33F7-4A69-B480-8E4F2813E5CC}"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1324049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B29819-33F7-4A69-B480-8E4F2813E5CC}"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C8FD57-3AAA-4C30-9F3B-9EF7D97C560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1261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B29819-33F7-4A69-B480-8E4F2813E5CC}"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200447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146700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335933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134571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382005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29819-33F7-4A69-B480-8E4F2813E5CC}"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416794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29819-33F7-4A69-B480-8E4F2813E5CC}" type="datetimeFigureOut">
              <a:rPr lang="en-US" smtClean="0"/>
              <a:t>4/10/2026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162312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29819-33F7-4A69-B480-8E4F2813E5CC}" type="datetimeFigureOut">
              <a:rPr lang="en-US" smtClean="0"/>
              <a:t>4/10/2026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251749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29819-33F7-4A69-B480-8E4F2813E5CC}" type="datetimeFigureOut">
              <a:rPr lang="en-US" smtClean="0"/>
              <a:t>4/10/2026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234941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29819-33F7-4A69-B480-8E4F2813E5CC}"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129648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29819-33F7-4A69-B480-8E4F2813E5CC}"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364244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CB29819-33F7-4A69-B480-8E4F2813E5CC}" type="datetimeFigureOut">
              <a:rPr lang="en-US" smtClean="0"/>
              <a:t>4/10/2026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7C8FD57-3AAA-4C30-9F3B-9EF7D97C560B}" type="slidenum">
              <a:rPr lang="en-US" smtClean="0"/>
              <a:t>‹#›</a:t>
            </a:fld>
            <a:endParaRPr lang="en-US"/>
          </a:p>
        </p:txBody>
      </p:sp>
    </p:spTree>
    <p:extLst>
      <p:ext uri="{BB962C8B-B14F-4D97-AF65-F5344CB8AC3E}">
        <p14:creationId xmlns:p14="http://schemas.microsoft.com/office/powerpoint/2010/main" val="278766975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F7A6-B9F9-532A-B7FD-5BCF96BB4D74}"/>
              </a:ext>
            </a:extLst>
          </p:cNvPr>
          <p:cNvSpPr>
            <a:spLocks noGrp="1"/>
          </p:cNvSpPr>
          <p:nvPr>
            <p:ph type="ctrTitle"/>
          </p:nvPr>
        </p:nvSpPr>
        <p:spPr>
          <a:xfrm>
            <a:off x="1858297" y="914401"/>
            <a:ext cx="9646315" cy="2514600"/>
          </a:xfrm>
        </p:spPr>
        <p:txBody>
          <a:bodyPr>
            <a:noAutofit/>
          </a:bodyPr>
          <a:lstStyle/>
          <a:p>
            <a:pPr algn="ctr"/>
            <a:r>
              <a:rPr lang="en-US" sz="3600" b="1">
                <a:latin typeface="Times New Roman" panose="02020603050405020304" pitchFamily="18" charset="0"/>
                <a:cs typeface="Times New Roman" panose="02020603050405020304" pitchFamily="18" charset="0"/>
              </a:rPr>
              <a:t>Kế hoạch số 40-KH/TU ngày 15/12/2025 của Tỉnh uỷ Cao Bằng </a:t>
            </a:r>
            <a:r>
              <a:rPr lang="vi-VN" sz="3600" b="1">
                <a:latin typeface="Times New Roman" panose="02020603050405020304" pitchFamily="18" charset="0"/>
                <a:cs typeface="Times New Roman" panose="02020603050405020304" pitchFamily="18" charset="0"/>
              </a:rPr>
              <a:t>thực hiện Nghị quyết số 72-NQ/TW ngày 09/9/2025 của Bộ Chính trị về một số giải pháp đột phá, tăng cường bảo vệ, chăm sóc và nâng cao sức khỏe Nhân dân</a:t>
            </a:r>
            <a:endParaRPr lang="en-US" sz="3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22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D333E-A0FF-99C9-09E5-778A0E6B5CA5}"/>
              </a:ext>
            </a:extLst>
          </p:cNvPr>
          <p:cNvSpPr>
            <a:spLocks noGrp="1"/>
          </p:cNvSpPr>
          <p:nvPr>
            <p:ph idx="1"/>
          </p:nvPr>
        </p:nvSpPr>
        <p:spPr>
          <a:xfrm>
            <a:off x="1268361" y="422786"/>
            <a:ext cx="10599174" cy="6292645"/>
          </a:xfrm>
        </p:spPr>
        <p:txBody>
          <a:bodyPr>
            <a:normAutofit lnSpcReduction="10000"/>
          </a:bodyPr>
          <a:lstStyle/>
          <a:p>
            <a:pPr marL="0" indent="0" algn="just">
              <a:buNone/>
            </a:pPr>
            <a:r>
              <a:rPr lang="en-US" sz="2800" b="1">
                <a:latin typeface="Times New Roman" panose="02020603050405020304" pitchFamily="18" charset="0"/>
                <a:cs typeface="Times New Roman" panose="02020603050405020304" pitchFamily="18" charset="0"/>
              </a:rPr>
              <a:t>3. </a:t>
            </a:r>
            <a:r>
              <a:rPr lang="vi-VN" sz="2800" b="1">
                <a:latin typeface="Times New Roman" panose="02020603050405020304" pitchFamily="18" charset="0"/>
                <a:cs typeface="Times New Roman" panose="02020603050405020304" pitchFamily="18" charset="0"/>
              </a:rPr>
              <a:t>Nâng cao y đức, phát triển nhân lực y tế chất lượng, đồng bộ, đáp ứng sự hài lòng của người bệnh và hội nhập quốc tế</a:t>
            </a:r>
            <a:r>
              <a:rPr lang="en-US" sz="2800" b="1">
                <a:latin typeface="Times New Roman" panose="02020603050405020304" pitchFamily="18" charset="0"/>
                <a:cs typeface="Times New Roman" panose="02020603050405020304" pitchFamily="18" charset="0"/>
              </a:rPr>
              <a:t>: đ</a:t>
            </a:r>
            <a:r>
              <a:rPr lang="vi-VN" sz="2800">
                <a:latin typeface="Times New Roman" panose="02020603050405020304" pitchFamily="18" charset="0"/>
                <a:cs typeface="Times New Roman" panose="02020603050405020304" pitchFamily="18" charset="0"/>
              </a:rPr>
              <a:t>ổi mới phong cách, tỉnh thần, thái độ phục vụ Nhân dân, người bệnh gắn với nâng cao năng lực chuyên môn của đội ngũ cán bộ y tế, thực hiện tốt mong muốn của Chủ tịch Hồ Chí Minh "Lương y phải như từ mẫu“</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Phát triển nhân lực y tế bảo đảm đồng bộ về số lượng, chất lượng, cơ cấu, nhất là nhân lực phục vụ y tế cơ sở, y tế dự phòng</a:t>
            </a:r>
            <a:r>
              <a:rPr lang="en-US" sz="2800">
                <a:latin typeface="Times New Roman" panose="02020603050405020304" pitchFamily="18" charset="0"/>
                <a:cs typeface="Times New Roman" panose="02020603050405020304" pitchFamily="18" charset="0"/>
              </a:rPr>
              <a:t>; t</a:t>
            </a:r>
            <a:r>
              <a:rPr lang="vi-VN" sz="2800">
                <a:latin typeface="Times New Roman" panose="02020603050405020304" pitchFamily="18" charset="0"/>
                <a:cs typeface="Times New Roman" panose="02020603050405020304" pitchFamily="18" charset="0"/>
              </a:rPr>
              <a:t>hực hiện chính sách ưu đãi tương xứng với quan điểm nghề y là nghề đặc biệt, phải được đào tạo, sử dụng và đãi ngộ đặc biệt</a:t>
            </a:r>
            <a:r>
              <a:rPr lang="en-US" sz="2800">
                <a:latin typeface="Times New Roman" panose="02020603050405020304" pitchFamily="18" charset="0"/>
                <a:cs typeface="Times New Roman" panose="02020603050405020304" pitchFamily="18" charset="0"/>
              </a:rPr>
              <a:t>.</a:t>
            </a:r>
          </a:p>
          <a:p>
            <a:pPr marL="0" indent="0" algn="just">
              <a:buNone/>
            </a:pPr>
            <a:r>
              <a:rPr lang="en-US" sz="2800" b="1">
                <a:latin typeface="Times New Roman" panose="02020603050405020304" pitchFamily="18" charset="0"/>
                <a:cs typeface="Times New Roman" panose="02020603050405020304" pitchFamily="18" charset="0"/>
              </a:rPr>
              <a:t>4. Đẩy mạnh cải cách tài chính y tế và phát triển hiệu quả, bền vững chính sách bảo hiểm y tế: </a:t>
            </a:r>
            <a:r>
              <a:rPr lang="vi-VN" sz="3000">
                <a:latin typeface="Times New Roman" panose="02020603050405020304" pitchFamily="18" charset="0"/>
                <a:cs typeface="Times New Roman" panose="02020603050405020304" pitchFamily="18" charset="0"/>
              </a:rPr>
              <a:t>Ưu tiên bố trí và bảo đảm mức tăng chi ngân sách nhà nước hằng năm cho chăm sóc sức khỏe Nhân dân phù hợp với yêu cầu, nhiệm vụ. Ngân sách nhà nước bảo đảm kinh phí chi thường xuyên và đầu tư cho y tế cơ sở, y tế dự phòng</a:t>
            </a:r>
            <a:r>
              <a:rPr lang="en-US" sz="3000">
                <a:latin typeface="Times New Roman" panose="02020603050405020304" pitchFamily="18" charset="0"/>
                <a:cs typeface="Times New Roman" panose="02020603050405020304" pitchFamily="18" charset="0"/>
              </a:rPr>
              <a:t>; n</a:t>
            </a:r>
            <a:r>
              <a:rPr lang="vi-VN" sz="3200">
                <a:latin typeface="Times New Roman" panose="02020603050405020304" pitchFamily="18" charset="0"/>
                <a:cs typeface="Times New Roman" panose="02020603050405020304" pitchFamily="18" charset="0"/>
              </a:rPr>
              <a:t>âng cao năng lực quản trị tại các đơn vị sự nghiệp y tế công lập</a:t>
            </a:r>
            <a:r>
              <a:rPr lang="en-US" sz="3200">
                <a:latin typeface="Times New Roman" panose="02020603050405020304" pitchFamily="18" charset="0"/>
                <a:cs typeface="Times New Roman" panose="02020603050405020304" pitchFamily="18" charset="0"/>
              </a:rPr>
              <a:t>.</a:t>
            </a:r>
            <a:endParaRPr lang="en-US" sz="3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DD18F-FC6E-FEAB-11C6-75D9AA748931}"/>
              </a:ext>
            </a:extLst>
          </p:cNvPr>
          <p:cNvSpPr>
            <a:spLocks noGrp="1"/>
          </p:cNvSpPr>
          <p:nvPr>
            <p:ph idx="1"/>
          </p:nvPr>
        </p:nvSpPr>
        <p:spPr>
          <a:xfrm>
            <a:off x="1356853" y="363794"/>
            <a:ext cx="10147760" cy="6174658"/>
          </a:xfrm>
        </p:spPr>
        <p:txBody>
          <a:bodyPr>
            <a:normAutofit/>
          </a:bodyPr>
          <a:lstStyle/>
          <a:p>
            <a:pPr marL="0" indent="0" algn="just">
              <a:buNone/>
            </a:pPr>
            <a:r>
              <a:rPr lang="en-US" sz="2800" b="1">
                <a:latin typeface="Times New Roman" panose="02020603050405020304" pitchFamily="18" charset="0"/>
                <a:cs typeface="Times New Roman" panose="02020603050405020304" pitchFamily="18" charset="0"/>
              </a:rPr>
              <a:t>5. Đột phá phát triển khoa học, công nghệ, đổi mới sáng tạo và chuyển đổi số toàn diện trong chăm sóc sức khỏe: t</a:t>
            </a:r>
            <a:r>
              <a:rPr lang="vi-VN" sz="2800">
                <a:latin typeface="Times New Roman" panose="02020603050405020304" pitchFamily="18" charset="0"/>
                <a:cs typeface="Times New Roman" panose="02020603050405020304" pitchFamily="18" charset="0"/>
              </a:rPr>
              <a:t>húc đẩy mạnh mẽ chuyển đổi số y tế toàn diện. Hoàn thành việc xây dựng các cơ sở dữ liệu y tế bảo đảm tiêu chuẩn kết nối, chia sẻ và liên thông đồng bộ. Vận hành hiệu quả số sức khỏe điện tử, bệnh án điện tử, đơn thuốc điện tử; kết nối đồng bộ, quản lý dữ liệu sức khỏe người dân theo vòng đời</a:t>
            </a:r>
            <a:r>
              <a:rPr lang="en-US" sz="2800">
                <a:latin typeface="Times New Roman" panose="02020603050405020304" pitchFamily="18" charset="0"/>
                <a:cs typeface="Times New Roman" panose="02020603050405020304" pitchFamily="18" charset="0"/>
              </a:rPr>
              <a:t>; ư</a:t>
            </a:r>
            <a:r>
              <a:rPr lang="vi-VN" sz="2800">
                <a:latin typeface="Times New Roman" panose="02020603050405020304" pitchFamily="18" charset="0"/>
                <a:cs typeface="Times New Roman" panose="02020603050405020304" pitchFamily="18" charset="0"/>
              </a:rPr>
              <a:t>u tiên đầu tư để triển khai thực hiện các giải pháp đột phá phát triển khoa học, công nghệ, đổi mới sáng tạo trong lĩnh vực y tế theo Chương trình hành động số 29- CTr/TU, ngày 23/02/2025 của Ban Thường vụ Tỉnh ủy Cao Bằng về thực hiện Nghị quyết số 57-NQ/TW, ngày 22/12/2024 của Bộ Chính trị</a:t>
            </a:r>
            <a:r>
              <a:rPr lang="en-US" sz="280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24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36184B-AC63-1902-8468-F814F53E665C}"/>
              </a:ext>
            </a:extLst>
          </p:cNvPr>
          <p:cNvSpPr>
            <a:spLocks noGrp="1"/>
          </p:cNvSpPr>
          <p:nvPr>
            <p:ph idx="1"/>
          </p:nvPr>
        </p:nvSpPr>
        <p:spPr>
          <a:xfrm>
            <a:off x="5781368" y="383458"/>
            <a:ext cx="5723244" cy="6007510"/>
          </a:xfrm>
        </p:spPr>
        <p:txBody>
          <a:bodyPr>
            <a:normAutofit lnSpcReduction="10000"/>
          </a:bodyPr>
          <a:lstStyle/>
          <a:p>
            <a:pPr marL="0" indent="0" algn="just">
              <a:buNone/>
            </a:pPr>
            <a:r>
              <a:rPr lang="en-US" sz="2800" b="1">
                <a:latin typeface="Times New Roman" panose="02020603050405020304" pitchFamily="18" charset="0"/>
                <a:cs typeface="Times New Roman" panose="02020603050405020304" pitchFamily="18" charset="0"/>
              </a:rPr>
              <a:t>6. </a:t>
            </a:r>
            <a:r>
              <a:rPr lang="vi-VN" sz="2800" b="1">
                <a:latin typeface="Times New Roman" panose="02020603050405020304" pitchFamily="18" charset="0"/>
                <a:cs typeface="Times New Roman" panose="02020603050405020304" pitchFamily="18" charset="0"/>
              </a:rPr>
              <a:t>Đẩy mạnh phát triển y tế tư nhân, huy động và sử dụng hiệu quả mọi nguồn lực cho phát triển y tế</a:t>
            </a:r>
            <a:r>
              <a:rPr lang="en-US" sz="2800" b="1">
                <a:latin typeface="Times New Roman" panose="02020603050405020304" pitchFamily="18" charset="0"/>
                <a:cs typeface="Times New Roman" panose="02020603050405020304" pitchFamily="18" charset="0"/>
              </a:rPr>
              <a:t>: k</a:t>
            </a:r>
            <a:r>
              <a:rPr lang="vi-VN" sz="2800">
                <a:latin typeface="Times New Roman" panose="02020603050405020304" pitchFamily="18" charset="0"/>
                <a:cs typeface="Times New Roman" panose="02020603050405020304" pitchFamily="18" charset="0"/>
              </a:rPr>
              <a:t>huyến khích, tạo điều kiện thuận lợi cho các hoạt động đầu tư của tư nhân, hợp tác công tư trong lĩnh vực y tế theo quy định của pháp luật. Ưu tiên dành quỹ đất sạch, đất thu hồi của các dự án, cho phép chuyển đổi linh hoạt mục đích sử dụng đất sang đất dành cho y tế; tập trung giải phóng mặt bằng, giao đất sạch cho các dự án xây dựng, phát triển các cơ sở chăm sóc sức khỏe</a:t>
            </a:r>
            <a:r>
              <a:rPr lang="en-US" sz="280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7699C49-EBF9-4F91-692B-E32FEB18D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65" y="265831"/>
            <a:ext cx="4335731" cy="6125137"/>
          </a:xfrm>
          <a:prstGeom prst="rect">
            <a:avLst/>
          </a:prstGeom>
        </p:spPr>
      </p:pic>
    </p:spTree>
    <p:extLst>
      <p:ext uri="{BB962C8B-B14F-4D97-AF65-F5344CB8AC3E}">
        <p14:creationId xmlns:p14="http://schemas.microsoft.com/office/powerpoint/2010/main" val="381225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E8DAE-8202-EAE7-B2A7-F6ED34583B60}"/>
              </a:ext>
            </a:extLst>
          </p:cNvPr>
          <p:cNvSpPr>
            <a:spLocks noGrp="1"/>
          </p:cNvSpPr>
          <p:nvPr>
            <p:ph idx="1"/>
          </p:nvPr>
        </p:nvSpPr>
        <p:spPr>
          <a:xfrm>
            <a:off x="294968" y="688258"/>
            <a:ext cx="11739716" cy="5222964"/>
          </a:xfrm>
        </p:spPr>
        <p:txBody>
          <a:bodyPr>
            <a:normAutofit/>
          </a:bodyPr>
          <a:lstStyle/>
          <a:p>
            <a:pPr marL="0" indent="0" algn="ctr">
              <a:buNone/>
            </a:pPr>
            <a:endParaRPr lang="en-US" sz="4800" b="1">
              <a:latin typeface="Times New Roman" panose="02020603050405020304" pitchFamily="18" charset="0"/>
              <a:cs typeface="Times New Roman" panose="02020603050405020304" pitchFamily="18" charset="0"/>
            </a:endParaRPr>
          </a:p>
          <a:p>
            <a:pPr marL="0" indent="0" algn="ctr">
              <a:buNone/>
            </a:pPr>
            <a:r>
              <a:rPr lang="vi-VN" sz="4800" b="1">
                <a:latin typeface="Times New Roman" panose="02020603050405020304" pitchFamily="18" charset="0"/>
                <a:cs typeface="Times New Roman" panose="02020603050405020304" pitchFamily="18" charset="0"/>
              </a:rPr>
              <a:t>Nhân dân khỏe mạnh - Đất nước hạnh phúc</a:t>
            </a:r>
            <a:endParaRPr lang="en-US" sz="4800" b="1">
              <a:latin typeface="Times New Roman" panose="02020603050405020304" pitchFamily="18" charset="0"/>
              <a:cs typeface="Times New Roman" panose="02020603050405020304" pitchFamily="18" charset="0"/>
            </a:endParaRPr>
          </a:p>
          <a:p>
            <a:pPr marL="0" indent="0" algn="ctr">
              <a:buNone/>
            </a:pPr>
            <a:r>
              <a:rPr lang="en-US" sz="4800" b="1">
                <a:latin typeface="Times New Roman" panose="02020603050405020304" pitchFamily="18" charset="0"/>
                <a:cs typeface="Times New Roman" panose="02020603050405020304" pitchFamily="18" charset="0"/>
              </a:rPr>
              <a:t>Trân trọng cảm ơn./.</a:t>
            </a:r>
          </a:p>
        </p:txBody>
      </p:sp>
    </p:spTree>
    <p:extLst>
      <p:ext uri="{BB962C8B-B14F-4D97-AF65-F5344CB8AC3E}">
        <p14:creationId xmlns:p14="http://schemas.microsoft.com/office/powerpoint/2010/main" val="149050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10875-6BB5-E5AD-4F25-D170902D84AE}"/>
              </a:ext>
            </a:extLst>
          </p:cNvPr>
          <p:cNvSpPr>
            <a:spLocks noGrp="1"/>
          </p:cNvSpPr>
          <p:nvPr>
            <p:ph idx="1"/>
          </p:nvPr>
        </p:nvSpPr>
        <p:spPr>
          <a:xfrm>
            <a:off x="845574" y="353961"/>
            <a:ext cx="11110452" cy="6017342"/>
          </a:xfrm>
        </p:spPr>
        <p:txBody>
          <a:bodyPr>
            <a:noAutofit/>
          </a:bodyPr>
          <a:lstStyle/>
          <a:p>
            <a:pPr algn="just"/>
            <a:r>
              <a:rPr lang="en-US" sz="2800">
                <a:effectLst/>
                <a:latin typeface="Times New Roman" panose="02020603050405020304" pitchFamily="18" charset="0"/>
                <a:ea typeface="Times New Roman" panose="02020603050405020304" pitchFamily="18" charset="0"/>
              </a:rPr>
              <a:t>Bảo vệ, chăm sóc và nâng cao sức khỏe Nhân dân luôn được Đảng, Nhà nước đặc biệt quan tâm. </a:t>
            </a:r>
          </a:p>
          <a:p>
            <a:pPr algn="just"/>
            <a:r>
              <a:rPr lang="en-US" sz="2800">
                <a:effectLst/>
                <a:latin typeface="Times New Roman" panose="02020603050405020304" pitchFamily="18" charset="0"/>
                <a:ea typeface="Times New Roman" panose="02020603050405020304" pitchFamily="18" charset="0"/>
              </a:rPr>
              <a:t>Tuy nhiên, công tác bảo vệ, chăm sóc và nâng cao sức khỏe Nhân dân còn những hạn chế, bất cập và khó khăn, thách thức</a:t>
            </a:r>
            <a:r>
              <a:rPr lang="en-US" sz="2800">
                <a:latin typeface="Times New Roman" panose="02020603050405020304" pitchFamily="18" charset="0"/>
                <a:ea typeface="Times New Roman" panose="02020603050405020304" pitchFamily="18" charset="0"/>
              </a:rPr>
              <a:t>: y</a:t>
            </a:r>
            <a:r>
              <a:rPr lang="en-US" sz="2800">
                <a:effectLst/>
                <a:latin typeface="Times New Roman" panose="02020603050405020304" pitchFamily="18" charset="0"/>
                <a:ea typeface="Times New Roman" panose="02020603050405020304" pitchFamily="18" charset="0"/>
              </a:rPr>
              <a:t> tế dự phòng chưa đáp ứng đầy đủ yêu cầu phòng, chống dịch, bệnh, y tế cơ sở chưa cung cấp đầy đủ các dịch vụ chăm sóc sức khỏe ban đầu, chất lượng khám, chữa bệnh, khả năng tiếp cận dịch vụ y tế còn chênh lệch giữa các cấp chuyên môn, vùng, miền, địa phương. Công tác chăm sóc sức khỏe cho người yếu thế chưa được quan tâm đầy đủ,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Nhân lực y tế ở một số địa phương, y tế cơ sở chưa đáp ứng yêu cầu cả về số lượng, trình độ, chất lượng; chưa có chế độ đãi ngộ đặc biệt tương xứng…</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66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B3A79C-72E0-3862-6ACC-8A74592D13A0}"/>
              </a:ext>
            </a:extLst>
          </p:cNvPr>
          <p:cNvSpPr>
            <a:spLocks noGrp="1"/>
          </p:cNvSpPr>
          <p:nvPr>
            <p:ph idx="1"/>
          </p:nvPr>
        </p:nvSpPr>
        <p:spPr>
          <a:xfrm>
            <a:off x="5555225" y="521110"/>
            <a:ext cx="6381135" cy="6076335"/>
          </a:xfrm>
        </p:spPr>
        <p:txBody>
          <a:bodyPr>
            <a:normAutofit fontScale="77500" lnSpcReduction="20000"/>
          </a:bodyPr>
          <a:lstStyle/>
          <a:p>
            <a:pPr algn="just"/>
            <a:r>
              <a:rPr lang="en-US" sz="3300">
                <a:effectLst/>
                <a:latin typeface="Times New Roman" panose="02020603050405020304" pitchFamily="18" charset="0"/>
                <a:ea typeface="Times New Roman" panose="02020603050405020304" pitchFamily="18" charset="0"/>
                <a:cs typeface="Times New Roman" panose="02020603050405020304" pitchFamily="18" charset="0"/>
              </a:rPr>
              <a:t>Trước những yêu cầu cấp bách từ thực tiễn, công tác bảo vệ, chăm sóc và nâng cao sức khỏe Nhân dân cần được thay đổi mạnh mẽ trong nhận thức và hành động; đồng thời, đổi mới toàn diện với các giải pháp đột phá để hướng đến mục tiêu xây dựng </a:t>
            </a:r>
            <a:r>
              <a:rPr lang="en-US" sz="3300" b="1" i="1">
                <a:effectLst/>
                <a:latin typeface="Times New Roman" panose="02020603050405020304" pitchFamily="18" charset="0"/>
                <a:ea typeface="Times New Roman" panose="02020603050405020304" pitchFamily="18" charset="0"/>
                <a:cs typeface="Times New Roman" panose="02020603050405020304" pitchFamily="18" charset="0"/>
              </a:rPr>
              <a:t>một nước Việt Nam khỏe mạnh</a:t>
            </a:r>
            <a:r>
              <a:rPr lang="en-US" sz="33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300">
                <a:effectLst/>
                <a:latin typeface="Times New Roman" panose="02020603050405020304" pitchFamily="18" charset="0"/>
                <a:ea typeface="Times New Roman" panose="02020603050405020304" pitchFamily="18" charset="0"/>
                <a:cs typeface="Times New Roman" panose="02020603050405020304" pitchFamily="18" charset="0"/>
              </a:rPr>
              <a:t>mọi người dân đều được chăm sóc sức khỏe, sống lâu, sống khỏe, sống lành mạnh, nâng cao thể chất, ý thức bảo vệ sức khỏe và chủ động phòng ngừa bệnh tật trong toàn xã hội, góp phần quan trọng thúc đẩy phát triển đất nước giàu mạnh, văn minh, thịnh vượng trong kỷ nguyên mới, ngày 09/9/2025 Bộ Chính trị đã ban hành N</a:t>
            </a:r>
            <a:r>
              <a:rPr lang="vi-VN" sz="3300">
                <a:latin typeface="Times New Roman" panose="02020603050405020304" pitchFamily="18" charset="0"/>
                <a:cs typeface="Times New Roman" panose="02020603050405020304" pitchFamily="18" charset="0"/>
              </a:rPr>
              <a:t>ghị quyết số 72-NQ/TW về một số giải pháp đột phá, tăng cường bảo vệ, chăm sóc và nâng cao sức khỏe Nhân dân</a:t>
            </a:r>
            <a:endParaRPr lang="en-US" sz="33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pic>
        <p:nvPicPr>
          <p:cNvPr id="5" name="Picture 4">
            <a:extLst>
              <a:ext uri="{FF2B5EF4-FFF2-40B4-BE49-F238E27FC236}">
                <a16:creationId xmlns:a16="http://schemas.microsoft.com/office/drawing/2014/main" id="{E342B8C1-0EAA-625B-B0A8-10464200D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63" y="276391"/>
            <a:ext cx="4619511" cy="6321054"/>
          </a:xfrm>
          <a:prstGeom prst="rect">
            <a:avLst/>
          </a:prstGeom>
        </p:spPr>
      </p:pic>
    </p:spTree>
    <p:extLst>
      <p:ext uri="{BB962C8B-B14F-4D97-AF65-F5344CB8AC3E}">
        <p14:creationId xmlns:p14="http://schemas.microsoft.com/office/powerpoint/2010/main" val="197025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76AEF7-6B47-256A-3BCA-2B979E2A101F}"/>
              </a:ext>
            </a:extLst>
          </p:cNvPr>
          <p:cNvSpPr>
            <a:spLocks noGrp="1"/>
          </p:cNvSpPr>
          <p:nvPr>
            <p:ph idx="1"/>
          </p:nvPr>
        </p:nvSpPr>
        <p:spPr>
          <a:xfrm>
            <a:off x="658761" y="363794"/>
            <a:ext cx="11169445" cy="6263148"/>
          </a:xfrm>
        </p:spPr>
        <p:txBody>
          <a:bodyPr>
            <a:normAutofit/>
          </a:bodyPr>
          <a:lstStyle/>
          <a:p>
            <a:pPr algn="just"/>
            <a:r>
              <a:rPr lang="en-US" sz="2800">
                <a:latin typeface="Times New Roman" panose="02020603050405020304" pitchFamily="18" charset="0"/>
                <a:cs typeface="Times New Roman" panose="02020603050405020304" pitchFamily="18" charset="0"/>
              </a:rPr>
              <a:t>Quan điểm chỉ đạo của Nghị quyết số 72-NQ/TW: </a:t>
            </a:r>
            <a:r>
              <a:rPr lang="en-US" sz="2800">
                <a:effectLst/>
                <a:latin typeface="Times New Roman" panose="02020603050405020304" pitchFamily="18" charset="0"/>
                <a:ea typeface="Times New Roman" panose="02020603050405020304" pitchFamily="18" charset="0"/>
              </a:rPr>
              <a:t>Sức khỏe là vốn quý nhất của con người, là nền tảng quan trọng nhất cho hạnh phúc của mọi người, cho sự tồn vong của dân tộc và sự phát triển thịnh vượng, bền vững của đất nước. Bảo vệ, chăm sóc và nâng cao sức khỏe Nhân dân là mục tiêu, là động lực, là nhiệm vụ chính trị hàng đầu, giữ vị trí ưu tiên trong các chiến lược, chính sách phát triển; là trách nhiệm của cả hệ thống chính trị, của toàn xã hội và mọi người dân.</a:t>
            </a: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Người dân là chủ thể trung tâm, được ưu tiên cao nhất trong xây dựng, thực hiện các chính sách tăng cường bảo vệ, chăm sóc và nâng cao sức khỏe thể chất, sức khỏe tinh thần, tầm vóc, tuổi thọ, số năm sống khỏe để phát triển toàn diện; được tiếp cận đầy đủ, công bằng, bình đẳng các dịch vụ y tế, trong đó quan tâm đặc biệt đến trẻ em, người nghèo, các đối tượng chính sách xã hội và bảo đảm bình đẳng giới.</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9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3EAE44-99D6-1242-3297-EBD3D8C69197}"/>
              </a:ext>
            </a:extLst>
          </p:cNvPr>
          <p:cNvSpPr>
            <a:spLocks noGrp="1"/>
          </p:cNvSpPr>
          <p:nvPr>
            <p:ph idx="1"/>
          </p:nvPr>
        </p:nvSpPr>
        <p:spPr>
          <a:xfrm>
            <a:off x="6597444" y="255639"/>
            <a:ext cx="4907167" cy="6602361"/>
          </a:xfrm>
        </p:spPr>
        <p:txBody>
          <a:bodyPr>
            <a:normAutofit/>
          </a:bodyPr>
          <a:lstStyle/>
          <a:p>
            <a:r>
              <a:rPr lang="en-US" sz="3200">
                <a:latin typeface="Times New Roman" panose="02020603050405020304" pitchFamily="18" charset="0"/>
                <a:cs typeface="Times New Roman" panose="02020603050405020304" pitchFamily="18" charset="0"/>
              </a:rPr>
              <a:t>Thực hiện Nghị quyết số 72-NQ/TW của Bộ Chính trị, Tỉnh uỷ Cao Bằng đã ban hành Kế hoạch số 40-KH/TU ngày 25/12/2025 </a:t>
            </a:r>
            <a:r>
              <a:rPr lang="vi-VN" sz="3200">
                <a:latin typeface="Times New Roman" panose="02020603050405020304" pitchFamily="18" charset="0"/>
                <a:cs typeface="Times New Roman" panose="02020603050405020304" pitchFamily="18" charset="0"/>
              </a:rPr>
              <a:t>thực hiện Nghị quyết số 72-NQ/TW ngày 09/9/2025 của Bộ Chính trị về một số giải pháp đột phá, tăng cường bảo vệ, chăm sóc và nâng cao sức khỏe Nhân dân</a:t>
            </a:r>
            <a:endParaRPr lang="en-US"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F0024C5-78E5-8F4D-4590-F0E21BBBD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529" y="326206"/>
            <a:ext cx="4615702" cy="6531794"/>
          </a:xfrm>
          <a:prstGeom prst="rect">
            <a:avLst/>
          </a:prstGeom>
        </p:spPr>
      </p:pic>
    </p:spTree>
    <p:extLst>
      <p:ext uri="{BB962C8B-B14F-4D97-AF65-F5344CB8AC3E}">
        <p14:creationId xmlns:p14="http://schemas.microsoft.com/office/powerpoint/2010/main" val="369332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33D755-E5EC-6710-8318-51F0A130FF75}"/>
              </a:ext>
            </a:extLst>
          </p:cNvPr>
          <p:cNvSpPr>
            <a:spLocks noGrp="1"/>
          </p:cNvSpPr>
          <p:nvPr>
            <p:ph idx="1"/>
          </p:nvPr>
        </p:nvSpPr>
        <p:spPr>
          <a:xfrm>
            <a:off x="1032387" y="442451"/>
            <a:ext cx="10472225" cy="5978013"/>
          </a:xfrm>
        </p:spPr>
        <p:txBody>
          <a:bodyPr>
            <a:normAutofit lnSpcReduction="10000"/>
          </a:bodyPr>
          <a:lstStyle/>
          <a:p>
            <a:pPr algn="just"/>
            <a:r>
              <a:rPr lang="en-US" sz="2800">
                <a:latin typeface="Times New Roman" panose="02020603050405020304" pitchFamily="18" charset="0"/>
                <a:cs typeface="Times New Roman" panose="02020603050405020304" pitchFamily="18" charset="0"/>
              </a:rPr>
              <a:t>Mục đích:</a:t>
            </a:r>
          </a:p>
          <a:p>
            <a:pPr algn="just">
              <a:buFontTx/>
              <a:buChar char="-"/>
            </a:pPr>
            <a:r>
              <a:rPr lang="en-US" sz="2800">
                <a:latin typeface="Times New Roman" panose="02020603050405020304" pitchFamily="18" charset="0"/>
                <a:cs typeface="Times New Roman" panose="02020603050405020304" pitchFamily="18" charset="0"/>
              </a:rPr>
              <a:t>Tổ chức quán triệt, tuyên truyền và triển khai sâu rộng Nghị quyết số 72- NQ/TW đến các cấp, các ngành, cán bộ, đảng viên và Nhân dân.</a:t>
            </a:r>
          </a:p>
          <a:p>
            <a:pPr algn="just">
              <a:buFontTx/>
              <a:buChar char="-"/>
            </a:pPr>
            <a:r>
              <a:rPr lang="vi-VN" sz="2800">
                <a:latin typeface="Times New Roman" panose="02020603050405020304" pitchFamily="18" charset="0"/>
                <a:cs typeface="Times New Roman" panose="02020603050405020304" pitchFamily="18" charset="0"/>
              </a:rPr>
              <a:t>Nâng cao vai trò, trách nhiệm của các cấp ủy, chính quyền trong việc cụ thể hóa triển khai thực hiện quan điểm chỉ đạo, mục tiêu, nhiệm vụ, giải pháp đột phá, tăng cường bảo vệ, chăm sóc và nâng cao sức khỏe Nhân dân</a:t>
            </a:r>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Yêu cầu:</a:t>
            </a:r>
          </a:p>
          <a:p>
            <a:pPr algn="just">
              <a:buFontTx/>
              <a:buChar char="-"/>
            </a:pPr>
            <a:r>
              <a:rPr lang="en-US" sz="2800">
                <a:latin typeface="Times New Roman" panose="02020603050405020304" pitchFamily="18" charset="0"/>
                <a:cs typeface="Times New Roman" panose="02020603050405020304" pitchFamily="18" charset="0"/>
              </a:rPr>
              <a:t>Việc tổ chức, triển khai, thực hiện Nghị quyết số 72-NQ/TW phải đảm bảo đồng bộ, thống nhất, gắn với việc thực hiện Nghị quyết Đại hội đại biểu Đảng bộ tỉnh lần thứ XX.</a:t>
            </a:r>
          </a:p>
          <a:p>
            <a:pPr algn="just">
              <a:buFontTx/>
              <a:buChar char="-"/>
            </a:pPr>
            <a:r>
              <a:rPr lang="en-US" sz="2800">
                <a:latin typeface="Times New Roman" panose="02020603050405020304" pitchFamily="18" charset="0"/>
                <a:cs typeface="Times New Roman" panose="02020603050405020304" pitchFamily="18" charset="0"/>
              </a:rPr>
              <a:t>Cụ thể hóa các mục tiêu, chỉ tiêu, nhiệm vụ và giải pháp chủ yếu của Nghị quyết số 72-NQ/TW phù hợp với điều kiện thực tiễn của tỉnh.</a:t>
            </a:r>
          </a:p>
          <a:p>
            <a:pPr algn="just">
              <a:buFontTx/>
              <a:buChar char="-"/>
            </a:pPr>
            <a:endParaRPr lang="en-US"/>
          </a:p>
        </p:txBody>
      </p:sp>
    </p:spTree>
    <p:extLst>
      <p:ext uri="{BB962C8B-B14F-4D97-AF65-F5344CB8AC3E}">
        <p14:creationId xmlns:p14="http://schemas.microsoft.com/office/powerpoint/2010/main" val="103430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B96E4-E016-EEA5-7ADB-133E54D56EE9}"/>
              </a:ext>
            </a:extLst>
          </p:cNvPr>
          <p:cNvSpPr>
            <a:spLocks noGrp="1"/>
          </p:cNvSpPr>
          <p:nvPr>
            <p:ph idx="1"/>
          </p:nvPr>
        </p:nvSpPr>
        <p:spPr>
          <a:xfrm>
            <a:off x="511277" y="235973"/>
            <a:ext cx="11198942" cy="6184491"/>
          </a:xfrm>
        </p:spPr>
        <p:txBody>
          <a:bodyPr>
            <a:noAutofit/>
          </a:bodyPr>
          <a:lstStyle/>
          <a:p>
            <a:r>
              <a:rPr lang="en-US" sz="3200">
                <a:latin typeface="Times New Roman" panose="02020603050405020304" pitchFamily="18" charset="0"/>
                <a:cs typeface="Times New Roman" panose="02020603050405020304" pitchFamily="18" charset="0"/>
              </a:rPr>
              <a:t>Mục tiêu đến năm 2030:</a:t>
            </a:r>
          </a:p>
          <a:p>
            <a:pPr>
              <a:buFontTx/>
              <a:buChar char="-"/>
            </a:pPr>
            <a:r>
              <a:rPr lang="en-US" sz="3200">
                <a:latin typeface="Times New Roman" panose="02020603050405020304" pitchFamily="18" charset="0"/>
                <a:cs typeface="Times New Roman" panose="02020603050405020304" pitchFamily="18" charset="0"/>
              </a:rPr>
              <a:t>Tuổi thọ trung bình đạt 75 tuổi, trong đó số năm sống khỏe đạt tối thiểu 65 năm.</a:t>
            </a:r>
          </a:p>
          <a:p>
            <a:pPr>
              <a:buFontTx/>
              <a:buChar char="-"/>
            </a:pPr>
            <a:r>
              <a:rPr lang="vi-VN" sz="3200">
                <a:latin typeface="Times New Roman" panose="02020603050405020304" pitchFamily="18" charset="0"/>
                <a:cs typeface="Times New Roman" panose="02020603050405020304" pitchFamily="18" charset="0"/>
              </a:rPr>
              <a:t>Tỷ lệ tiêm chủng các vắc-xin trong Chương trình tiêm chủng thiết yếu đạt trên 95%. Tỷ lệ người dân thường xuyên tham gia hoạt động thể chất tăng thêm 10%.</a:t>
            </a:r>
            <a:endParaRPr lang="en-US" sz="3200">
              <a:latin typeface="Times New Roman" panose="02020603050405020304" pitchFamily="18" charset="0"/>
              <a:cs typeface="Times New Roman" panose="02020603050405020304" pitchFamily="18" charset="0"/>
            </a:endParaRPr>
          </a:p>
          <a:p>
            <a:pPr>
              <a:buFontTx/>
              <a:buChar char="-"/>
            </a:pP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ừ năm 2026, người dân được khám sức khỏe định kỳ hoặc khám sàng lọc miễn phí ít nhất mỗi năm 01 lần</a:t>
            </a:r>
            <a:r>
              <a:rPr lang="en-US" sz="3200">
                <a:latin typeface="Times New Roman" panose="02020603050405020304" pitchFamily="18" charset="0"/>
                <a:cs typeface="Times New Roman" panose="02020603050405020304" pitchFamily="18" charset="0"/>
              </a:rPr>
              <a:t>.</a:t>
            </a:r>
          </a:p>
          <a:p>
            <a:pPr>
              <a:buFontTx/>
              <a:buChar char="-"/>
            </a:pPr>
            <a:r>
              <a:rPr lang="vi-VN" sz="3200">
                <a:latin typeface="Times New Roman" panose="02020603050405020304" pitchFamily="18" charset="0"/>
                <a:cs typeface="Times New Roman" panose="02020603050405020304" pitchFamily="18" charset="0"/>
              </a:rPr>
              <a:t>56 trạm y tế cấp xã của tỉnh Cao Bằng được đầu tư cơ sở vật chất, thiết bị y tế, nhân lực theo chức năng, nhiệm vụ</a:t>
            </a:r>
            <a:r>
              <a:rPr lang="en-US" sz="32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833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42E91-FD1A-ACF9-E13C-EFBB5EF5FA35}"/>
              </a:ext>
            </a:extLst>
          </p:cNvPr>
          <p:cNvSpPr>
            <a:spLocks noGrp="1"/>
          </p:cNvSpPr>
          <p:nvPr>
            <p:ph idx="1"/>
          </p:nvPr>
        </p:nvSpPr>
        <p:spPr>
          <a:xfrm>
            <a:off x="1229032" y="462115"/>
            <a:ext cx="10579509" cy="6204156"/>
          </a:xfrm>
        </p:spPr>
        <p:txBody>
          <a:bodyPr>
            <a:normAutofit fontScale="92500"/>
          </a:bodyPr>
          <a:lstStyle/>
          <a:p>
            <a:pPr algn="just"/>
            <a:r>
              <a:rPr lang="en-US" sz="3000">
                <a:latin typeface="Times New Roman" panose="02020603050405020304" pitchFamily="18" charset="0"/>
                <a:cs typeface="Times New Roman" panose="02020603050405020304" pitchFamily="18" charset="0"/>
              </a:rPr>
              <a:t>Tầm nhìn đến năm 2045: n</a:t>
            </a:r>
            <a:r>
              <a:rPr lang="vi-VN" sz="3000">
                <a:latin typeface="Times New Roman" panose="02020603050405020304" pitchFamily="18" charset="0"/>
                <a:cs typeface="Times New Roman" panose="02020603050405020304" pitchFamily="18" charset="0"/>
              </a:rPr>
              <a:t>gười dân có tuổi thọ trung bình đạt khoảng 76 tuổ</a:t>
            </a:r>
            <a:r>
              <a:rPr lang="en-US" sz="3000">
                <a:latin typeface="Times New Roman" panose="02020603050405020304" pitchFamily="18" charset="0"/>
                <a:cs typeface="Times New Roman" panose="02020603050405020304" pitchFamily="18" charset="0"/>
              </a:rPr>
              <a:t>i; h</a:t>
            </a:r>
            <a:r>
              <a:rPr lang="vi-VN" sz="3000">
                <a:latin typeface="Times New Roman" panose="02020603050405020304" pitchFamily="18" charset="0"/>
                <a:cs typeface="Times New Roman" panose="02020603050405020304" pitchFamily="18" charset="0"/>
              </a:rPr>
              <a:t>ệ thống y tế hiện đại, công bằng, hiệu quả, bền vững, lấy phòng bệnh làm ưu tiên hàng đầu, đáp ứng yêu cầu chăm sóc sức khỏe ngày càng cao và đa dạng của nhân dân.</a:t>
            </a:r>
            <a:endParaRPr lang="en-US" sz="3000">
              <a:latin typeface="Times New Roman" panose="02020603050405020304" pitchFamily="18" charset="0"/>
              <a:cs typeface="Times New Roman" panose="02020603050405020304" pitchFamily="18" charset="0"/>
            </a:endParaRPr>
          </a:p>
          <a:p>
            <a:pPr marL="0" indent="0" algn="just">
              <a:buNone/>
            </a:pPr>
            <a:endParaRPr lang="en-US" sz="3000">
              <a:latin typeface="Times New Roman" panose="02020603050405020304" pitchFamily="18" charset="0"/>
              <a:cs typeface="Times New Roman" panose="02020603050405020304" pitchFamily="18" charset="0"/>
            </a:endParaRPr>
          </a:p>
          <a:p>
            <a:pPr marL="0" indent="0" algn="ctr">
              <a:buNone/>
            </a:pPr>
            <a:r>
              <a:rPr lang="en-US" sz="2400" b="1">
                <a:latin typeface="Times New Roman" panose="02020603050405020304" pitchFamily="18" charset="0"/>
                <a:cs typeface="Times New Roman" panose="02020603050405020304" pitchFamily="18" charset="0"/>
              </a:rPr>
              <a:t>NHIỆM VỤ, GIẢI PHÁP CHỦ YẾU TẠI KẾ HOẠCH SỐ 40-KH/TU (CÓ 6 NHIỆM VỤ, GIẢI PHÁP CHỦ YẾU)</a:t>
            </a:r>
          </a:p>
          <a:p>
            <a:pPr marL="0" indent="0" algn="just">
              <a:buNone/>
            </a:pPr>
            <a:r>
              <a:rPr lang="en-US" sz="2400" b="1">
                <a:latin typeface="Times New Roman" panose="02020603050405020304" pitchFamily="18" charset="0"/>
                <a:cs typeface="Times New Roman" panose="02020603050405020304" pitchFamily="18" charset="0"/>
              </a:rPr>
              <a:t>1. </a:t>
            </a:r>
            <a:r>
              <a:rPr lang="vi-VN" sz="2800" b="1">
                <a:latin typeface="Times New Roman" panose="02020603050405020304" pitchFamily="18" charset="0"/>
                <a:cs typeface="Times New Roman" panose="02020603050405020304" pitchFamily="18" charset="0"/>
              </a:rPr>
              <a:t>Đổi mới mạnh mẽ tư duy và hành động trong lãnh đạo, chỉ đạo, tổ chức thực hiện công tác bảo vệ, chăm sóc và nâng cao sức khỏe nhân dân</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Các cấp ủy, tổ chức đảng, cán bộ, đảng viên xác định công tác bảo vệ, chăm sóc, nâng cao sức khỏe Nhân dân là nhiệm vụ thường xuyên và trọng tâm của chính sách kinh tế - xã hội; thực hiện lồng ghép và ưu tiên các chỉ tiêu về bảo vệ, chăm sóc và nâng cao sức khỏe Nhân dân trong chiến lược, quy hoạch, kế hoạch, chính sách phát triển kinh tế - xã hội của địa phương.</a:t>
            </a:r>
            <a:endParaRPr lang="en-US" sz="2800" b="1">
              <a:latin typeface="Times New Roman" panose="02020603050405020304" pitchFamily="18" charset="0"/>
              <a:cs typeface="Times New Roman" panose="02020603050405020304" pitchFamily="18" charset="0"/>
            </a:endParaRPr>
          </a:p>
          <a:p>
            <a:pPr marL="0" indent="0">
              <a:buNone/>
            </a:pP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41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F0C4F8-FB8A-7778-9215-04C378E05530}"/>
              </a:ext>
            </a:extLst>
          </p:cNvPr>
          <p:cNvSpPr>
            <a:spLocks noGrp="1"/>
          </p:cNvSpPr>
          <p:nvPr>
            <p:ph idx="1"/>
          </p:nvPr>
        </p:nvSpPr>
        <p:spPr>
          <a:xfrm>
            <a:off x="825910" y="176980"/>
            <a:ext cx="10884309" cy="6371303"/>
          </a:xfrm>
        </p:spPr>
        <p:txBody>
          <a:bodyPr>
            <a:normAutofit fontScale="92500" lnSpcReduction="10000"/>
          </a:bodyPr>
          <a:lstStyle/>
          <a:p>
            <a:pPr marL="0" indent="0" algn="just">
              <a:buNone/>
            </a:pPr>
            <a:r>
              <a:rPr lang="en-US" sz="2800">
                <a:latin typeface="Times New Roman" panose="02020603050405020304" pitchFamily="18" charset="0"/>
                <a:cs typeface="Times New Roman" panose="02020603050405020304" pitchFamily="18" charset="0"/>
              </a:rPr>
              <a:t>Đ</a:t>
            </a:r>
            <a:r>
              <a:rPr lang="vi-VN" sz="2800">
                <a:latin typeface="Times New Roman" panose="02020603050405020304" pitchFamily="18" charset="0"/>
                <a:cs typeface="Times New Roman" panose="02020603050405020304" pitchFamily="18" charset="0"/>
              </a:rPr>
              <a:t>ổi mới mạnh mẽ tư duy quản trị y tế, tạo môi trường quản trị minh bạch và trách nhiệm giải trình gắn với cải cách thủ tục hành chính, chuyển đối số, phân cấp, phân quyền triệt để, đồng thời tăng cường công tác kiểm tra, giám sát. </a:t>
            </a:r>
            <a:endParaRPr lang="en-US" sz="2800">
              <a:latin typeface="Times New Roman" panose="02020603050405020304" pitchFamily="18" charset="0"/>
              <a:cs typeface="Times New Roman" panose="02020603050405020304" pitchFamily="18" charset="0"/>
            </a:endParaRPr>
          </a:p>
          <a:p>
            <a:pPr marL="0" indent="0" algn="just">
              <a:buNone/>
            </a:pPr>
            <a:r>
              <a:rPr lang="en-US" sz="2800">
                <a:latin typeface="Times New Roman" panose="02020603050405020304" pitchFamily="18" charset="0"/>
                <a:cs typeface="Times New Roman" panose="02020603050405020304" pitchFamily="18" charset="0"/>
              </a:rPr>
              <a:t>2. </a:t>
            </a:r>
            <a:r>
              <a:rPr lang="en-US" sz="3000" b="1">
                <a:latin typeface="Times New Roman" panose="02020603050405020304" pitchFamily="18" charset="0"/>
                <a:cs typeface="Times New Roman" panose="02020603050405020304" pitchFamily="18" charset="0"/>
              </a:rPr>
              <a:t>T</a:t>
            </a:r>
            <a:r>
              <a:rPr lang="vi-VN" sz="3000" b="1">
                <a:latin typeface="Times New Roman" panose="02020603050405020304" pitchFamily="18" charset="0"/>
                <a:cs typeface="Times New Roman" panose="02020603050405020304" pitchFamily="18" charset="0"/>
              </a:rPr>
              <a:t>ập trung nâng cao năng lực, chất lượng hệ thống y tế, nhất là y tế dự phòng, y tế cơ sở, phá</a:t>
            </a:r>
            <a:r>
              <a:rPr lang="en-US" sz="3000" b="1">
                <a:latin typeface="Times New Roman" panose="02020603050405020304" pitchFamily="18" charset="0"/>
                <a:cs typeface="Times New Roman" panose="02020603050405020304" pitchFamily="18" charset="0"/>
              </a:rPr>
              <a:t>: </a:t>
            </a:r>
            <a:r>
              <a:rPr lang="vi-VN" sz="3000" b="1">
                <a:latin typeface="Times New Roman" panose="02020603050405020304" pitchFamily="18" charset="0"/>
                <a:cs typeface="Times New Roman" panose="02020603050405020304" pitchFamily="18" charset="0"/>
              </a:rPr>
              <a:t>t huy thế mạnh của y học cổ truyền</a:t>
            </a:r>
            <a:r>
              <a:rPr lang="en-US" sz="3000">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Sắp xếp hệ thống y tế tinh gọn, hiệu quả, phù hợp mô hình chính quyền địa phương 2 cấp, bảo đảm liên kết, hỗ trợ kịp thời giữa các cấp chuyên môn của hệ thống y tế</a:t>
            </a:r>
            <a:r>
              <a:rPr lang="en-US" sz="3000">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Xây dựng mới 01 Bệnh viện Đa khoa tuyến tỉnh quy mô 1.000 giường, có khả năng nâng cấp lên 500 giường sau năm 2030, được đầu tư đồng bộ về cơ sở hạ tầng, trang thiết bị và nguồn nhân lực; chuyển Trung tâm y tế Cao Bằng thành Bệnh viện Lão khoa để quản lý, sử dụng cơ sở vật chất của Bệnh viện Đa khoa y dược cổ truyền - phục hồi chức năng, Bệnh viện Đa khoa tỉnh Cao Bằng sau khi các bệnh viện này chuyển sang cơ sở được đầu tư xây dựng mới</a:t>
            </a:r>
            <a:r>
              <a:rPr lang="en-US" sz="30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nâng cao năng lực của hệ thống y học cổ truyền.</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0413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126</TotalTime>
  <Words>1985</Words>
  <Application>Microsoft Office PowerPoint</Application>
  <PresentationFormat>Widescreen</PresentationFormat>
  <Paragraphs>32</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3</vt:lpstr>
      <vt:lpstr>Wisp</vt:lpstr>
      <vt:lpstr>Kế hoạch số 40-KH/TU ngày 15/12/2025 của Tỉnh uỷ Cao Bằng thực hiện Nghị quyết số 72-NQ/TW ngày 09/9/2025 của Bộ Chính trị về một số giải pháp đột phá, tăng cường bảo vệ, chăm sóc và nâng cao sức khỏe Nhân dân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số 40-KH/TU ngày 15/12/2025 của Tỉnh uỷ Cao Bằng thực hiện Nghị quyết số 72-NQ/TW ngày 09/9/2025 của Bộ Chính trị về một số giải pháp đột phá, tăng cường bảo vệ, chăm sóc và nâng cao sức khỏe Nhân dân</dc:title>
  <dc:creator>Administrator</dc:creator>
  <cp:lastModifiedBy>TCGaming</cp:lastModifiedBy>
  <cp:revision>44</cp:revision>
  <dcterms:created xsi:type="dcterms:W3CDTF">2026-04-10T07:14:05Z</dcterms:created>
  <dcterms:modified xsi:type="dcterms:W3CDTF">2026-04-10T09:27:41Z</dcterms:modified>
</cp:coreProperties>
</file>