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7C8FD57-3AAA-4C30-9F3B-9EF7D97C560B}" type="slidenum">
              <a:rPr lang="en-US" smtClean="0"/>
              <a:t>‹#›</a:t>
            </a:fld>
            <a:endParaRPr lang="en-US"/>
          </a:p>
        </p:txBody>
      </p:sp>
    </p:spTree>
    <p:extLst>
      <p:ext uri="{BB962C8B-B14F-4D97-AF65-F5344CB8AC3E}">
        <p14:creationId xmlns:p14="http://schemas.microsoft.com/office/powerpoint/2010/main" val="253747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89045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04229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345565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CB29819-33F7-4A69-B480-8E4F2813E5CC}" type="datetimeFigureOut">
              <a:rPr lang="en-US" smtClean="0"/>
              <a:t>4/10/2026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7C8FD57-3AAA-4C30-9F3B-9EF7D97C560B}" type="slidenum">
              <a:rPr lang="en-US" smtClean="0"/>
              <a:t>‹#›</a:t>
            </a:fld>
            <a:endParaRPr lang="en-US"/>
          </a:p>
        </p:txBody>
      </p:sp>
    </p:spTree>
    <p:extLst>
      <p:ext uri="{BB962C8B-B14F-4D97-AF65-F5344CB8AC3E}">
        <p14:creationId xmlns:p14="http://schemas.microsoft.com/office/powerpoint/2010/main" val="12489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40903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29819-33F7-4A69-B480-8E4F2813E5CC}"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41818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29819-33F7-4A69-B480-8E4F2813E5CC}"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3701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29819-33F7-4A69-B480-8E4F2813E5CC}"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215986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74512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29819-33F7-4A69-B480-8E4F2813E5CC}" type="datetimeFigureOut">
              <a:rPr lang="en-US" smtClean="0"/>
              <a:t>4/10/2026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C8FD57-3AAA-4C30-9F3B-9EF7D97C560B}" type="slidenum">
              <a:rPr lang="en-US" smtClean="0"/>
              <a:t>‹#›</a:t>
            </a:fld>
            <a:endParaRPr lang="en-US"/>
          </a:p>
        </p:txBody>
      </p:sp>
    </p:spTree>
    <p:extLst>
      <p:ext uri="{BB962C8B-B14F-4D97-AF65-F5344CB8AC3E}">
        <p14:creationId xmlns:p14="http://schemas.microsoft.com/office/powerpoint/2010/main" val="16234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CB29819-33F7-4A69-B480-8E4F2813E5CC}" type="datetimeFigureOut">
              <a:rPr lang="en-US" smtClean="0"/>
              <a:t>4/10/2026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7C8FD57-3AAA-4C30-9F3B-9EF7D97C560B}" type="slidenum">
              <a:rPr lang="en-US" smtClean="0"/>
              <a:t>‹#›</a:t>
            </a:fld>
            <a:endParaRPr lang="en-US"/>
          </a:p>
        </p:txBody>
      </p:sp>
    </p:spTree>
    <p:extLst>
      <p:ext uri="{BB962C8B-B14F-4D97-AF65-F5344CB8AC3E}">
        <p14:creationId xmlns:p14="http://schemas.microsoft.com/office/powerpoint/2010/main" val="3926203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48C3-F4EC-F48C-C4D2-34ECC407223A}"/>
              </a:ext>
            </a:extLst>
          </p:cNvPr>
          <p:cNvSpPr>
            <a:spLocks noGrp="1"/>
          </p:cNvSpPr>
          <p:nvPr>
            <p:ph type="ctrTitle"/>
          </p:nvPr>
        </p:nvSpPr>
        <p:spPr>
          <a:xfrm>
            <a:off x="1524000" y="668595"/>
            <a:ext cx="9144000" cy="2448232"/>
          </a:xfrm>
        </p:spPr>
        <p:txBody>
          <a:bodyPr>
            <a:normAutofit fontScale="90000"/>
          </a:bodyPr>
          <a:lstStyle/>
          <a:p>
            <a:pPr algn="ctr"/>
            <a:r>
              <a:rPr lang="en-US" sz="4000" b="1" dirty="0" err="1">
                <a:latin typeface="Times New Roman" panose="02020603050405020304" pitchFamily="18" charset="0"/>
                <a:cs typeface="Times New Roman" panose="02020603050405020304" pitchFamily="18" charset="0"/>
              </a:rPr>
              <a:t>Kế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69-</a:t>
            </a:r>
            <a:r>
              <a:rPr lang="en-US" sz="4000" b="1" dirty="0" err="1">
                <a:latin typeface="Times New Roman" panose="02020603050405020304" pitchFamily="18" charset="0"/>
                <a:cs typeface="Times New Roman" panose="02020603050405020304" pitchFamily="18" charset="0"/>
              </a:rPr>
              <a:t>KH</a:t>
            </a:r>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TU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ngày</a:t>
            </a:r>
            <a:r>
              <a:rPr lang="en-US" sz="4000" b="1" dirty="0">
                <a:latin typeface="Times New Roman" panose="02020603050405020304" pitchFamily="18" charset="0"/>
                <a:cs typeface="Times New Roman" panose="02020603050405020304" pitchFamily="18" charset="0"/>
              </a:rPr>
              <a:t> 12/02/2026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Ban </a:t>
            </a:r>
            <a:r>
              <a:rPr lang="en-US" sz="4000" b="1" dirty="0" err="1">
                <a:latin typeface="Times New Roman" panose="02020603050405020304" pitchFamily="18" charset="0"/>
                <a:cs typeface="Times New Roman" panose="02020603050405020304" pitchFamily="18" charset="0"/>
              </a:rPr>
              <a:t>Thường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uỷ</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52-CT/TW </a:t>
            </a:r>
            <a:r>
              <a:rPr lang="en-US" sz="4000" b="1" dirty="0" err="1">
                <a:latin typeface="Times New Roman" panose="02020603050405020304" pitchFamily="18" charset="0"/>
                <a:cs typeface="Times New Roman" panose="02020603050405020304" pitchFamily="18" charset="0"/>
              </a:rPr>
              <a:t>ngày</a:t>
            </a:r>
            <a:r>
              <a:rPr lang="en-US" sz="4000" b="1" dirty="0">
                <a:latin typeface="Times New Roman" panose="02020603050405020304" pitchFamily="18" charset="0"/>
                <a:cs typeface="Times New Roman" panose="02020603050405020304" pitchFamily="18" charset="0"/>
              </a:rPr>
              <a:t> 03/10/2025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Ban </a:t>
            </a:r>
            <a:r>
              <a:rPr lang="en-US" sz="4000" b="1" dirty="0" err="1">
                <a:latin typeface="Times New Roman" panose="02020603050405020304" pitchFamily="18" charset="0"/>
                <a:cs typeface="Times New Roman" panose="02020603050405020304" pitchFamily="18" charset="0"/>
              </a:rPr>
              <a:t>Bí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hiểm</a:t>
            </a:r>
            <a:r>
              <a:rPr lang="en-US" sz="4000" b="1" dirty="0">
                <a:latin typeface="Times New Roman" panose="02020603050405020304" pitchFamily="18" charset="0"/>
                <a:cs typeface="Times New Roman" panose="02020603050405020304" pitchFamily="18" charset="0"/>
              </a:rPr>
              <a:t> y </a:t>
            </a:r>
            <a:r>
              <a:rPr lang="en-US" sz="4000" b="1" dirty="0" err="1">
                <a:latin typeface="Times New Roman" panose="02020603050405020304" pitchFamily="18" charset="0"/>
                <a:cs typeface="Times New Roman" panose="02020603050405020304" pitchFamily="18" charset="0"/>
              </a:rPr>
              <a:t>tế</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06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E24CE-8D2E-213C-CC1D-ECA86AEFC5C1}"/>
              </a:ext>
            </a:extLst>
          </p:cNvPr>
          <p:cNvSpPr>
            <a:spLocks noGrp="1"/>
          </p:cNvSpPr>
          <p:nvPr>
            <p:ph idx="1"/>
          </p:nvPr>
        </p:nvSpPr>
        <p:spPr>
          <a:xfrm>
            <a:off x="5840361" y="324465"/>
            <a:ext cx="6007509" cy="6361470"/>
          </a:xfrm>
        </p:spPr>
        <p:txBody>
          <a:bodyPr>
            <a:normAutofit fontScale="77500" lnSpcReduction="20000"/>
          </a:bodyPr>
          <a:lstStyle/>
          <a:p>
            <a:pPr algn="just"/>
            <a:r>
              <a:rPr lang="en-US" sz="4000">
                <a:effectLst/>
                <a:latin typeface="Times New Roman" panose="02020603050405020304" pitchFamily="18" charset="0"/>
                <a:ea typeface="Times New Roman" panose="02020603050405020304" pitchFamily="18" charset="0"/>
              </a:rPr>
              <a:t>Sau 15 năm thực hiện Chỉ thị số 38-CT/TW, ngày 07/9/2009 của Ban Bí thư khóa X (Chỉ thị số 38), công tác bảo hiểm y tế đã đạt được những kết quả quan trọng, từng bước trở thành một trụ cột cơ bản của chính sách an sinh xã hội của Đảng và Nhà nước;</a:t>
            </a:r>
          </a:p>
          <a:p>
            <a:pPr algn="just"/>
            <a:r>
              <a:rPr lang="en-US" sz="4000">
                <a:effectLst/>
                <a:latin typeface="Times New Roman" panose="02020603050405020304" pitchFamily="18" charset="0"/>
                <a:ea typeface="Times New Roman" panose="02020603050405020304" pitchFamily="18" charset="0"/>
              </a:rPr>
              <a:t>Tuy nhiên, việc triển khai thực hiện Chỉ thị số 38 vẫn còn tồn tại, hạn chế, tỷ lệ bao phủ bảo hiểm y tế chưa bền vững; thanh toán chi phí khám, chữa bệnh bảo hiểm y tế còn vướng mắc; chất lượng khám bệnh, chữa bệnh bảo hiểm y tế tại y tế cơ sở và vùng sâu, vùng xa, vùng đặc biệt khó khăn chưa đáp ứng yêu cầu…</a:t>
            </a:r>
          </a:p>
          <a:p>
            <a:endParaRPr lang="en-US" sz="4000"/>
          </a:p>
        </p:txBody>
      </p:sp>
      <p:pic>
        <p:nvPicPr>
          <p:cNvPr id="5" name="Picture 4">
            <a:extLst>
              <a:ext uri="{FF2B5EF4-FFF2-40B4-BE49-F238E27FC236}">
                <a16:creationId xmlns:a16="http://schemas.microsoft.com/office/drawing/2014/main" id="{E2DFE60E-ABE5-D1D1-A2D3-04FC82D45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7" y="157316"/>
            <a:ext cx="4845538" cy="6528619"/>
          </a:xfrm>
          <a:prstGeom prst="rect">
            <a:avLst/>
          </a:prstGeom>
        </p:spPr>
      </p:pic>
    </p:spTree>
    <p:extLst>
      <p:ext uri="{BB962C8B-B14F-4D97-AF65-F5344CB8AC3E}">
        <p14:creationId xmlns:p14="http://schemas.microsoft.com/office/powerpoint/2010/main" val="51111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FA90B-B54A-06D8-1594-52FD8EAA5598}"/>
              </a:ext>
            </a:extLst>
          </p:cNvPr>
          <p:cNvSpPr>
            <a:spLocks noGrp="1"/>
          </p:cNvSpPr>
          <p:nvPr>
            <p:ph idx="1"/>
          </p:nvPr>
        </p:nvSpPr>
        <p:spPr>
          <a:xfrm>
            <a:off x="6483173" y="403123"/>
            <a:ext cx="4870627" cy="5773840"/>
          </a:xfrm>
        </p:spPr>
        <p:txBody>
          <a:bodyPr>
            <a:normAutofit fontScale="92500"/>
          </a:bodyPr>
          <a:lstStyle/>
          <a:p>
            <a:r>
              <a:rPr lang="en-US" sz="4400">
                <a:effectLst/>
                <a:latin typeface="Times New Roman" panose="02020603050405020304" pitchFamily="18" charset="0"/>
                <a:ea typeface="Times New Roman" panose="02020603050405020304" pitchFamily="18" charset="0"/>
              </a:rPr>
              <a:t>Để thực hiện bảo hiểm y tế toàn dân trong giai đoạn mới, ngày 03/10/2025, Ban Bí thư đã ban hành Chị thị số 52-CT/TW về về thực hiện bảo hiểm y tế toàn dân trong giai đoạn mới</a:t>
            </a:r>
            <a:endParaRPr lang="en-US" sz="4400"/>
          </a:p>
        </p:txBody>
      </p:sp>
      <p:pic>
        <p:nvPicPr>
          <p:cNvPr id="7" name="Picture 6">
            <a:extLst>
              <a:ext uri="{FF2B5EF4-FFF2-40B4-BE49-F238E27FC236}">
                <a16:creationId xmlns:a16="http://schemas.microsoft.com/office/drawing/2014/main" id="{C5A0B6D1-1009-E114-8DA7-5705618BA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64" y="206476"/>
            <a:ext cx="4870628" cy="6056671"/>
          </a:xfrm>
          <a:prstGeom prst="rect">
            <a:avLst/>
          </a:prstGeom>
        </p:spPr>
      </p:pic>
    </p:spTree>
    <p:extLst>
      <p:ext uri="{BB962C8B-B14F-4D97-AF65-F5344CB8AC3E}">
        <p14:creationId xmlns:p14="http://schemas.microsoft.com/office/powerpoint/2010/main" val="389406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5E360-8FCF-C1AD-DE8B-7B1EC3FC598A}"/>
              </a:ext>
            </a:extLst>
          </p:cNvPr>
          <p:cNvSpPr>
            <a:spLocks noGrp="1"/>
          </p:cNvSpPr>
          <p:nvPr>
            <p:ph idx="1"/>
          </p:nvPr>
        </p:nvSpPr>
        <p:spPr>
          <a:xfrm>
            <a:off x="5496232" y="373626"/>
            <a:ext cx="5857568" cy="6076335"/>
          </a:xfrm>
        </p:spPr>
        <p:txBody>
          <a:bodyPr>
            <a:normAutofit/>
          </a:bodyPr>
          <a:lstStyle/>
          <a:p>
            <a:pPr algn="just"/>
            <a:r>
              <a:rPr lang="en-US" sz="2800">
                <a:latin typeface="Times New Roman" panose="02020603050405020304" pitchFamily="18" charset="0"/>
                <a:cs typeface="Times New Roman" panose="02020603050405020304" pitchFamily="18" charset="0"/>
              </a:rPr>
              <a:t>Chỉ thị số 52-CT/TW yêu cầu: </a:t>
            </a:r>
          </a:p>
          <a:p>
            <a:pPr marL="0" indent="0" algn="just">
              <a:buNone/>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Cấp ủy, tổ chức đảng, chính quyền các cấp tăng cường lãnh đạo, chỉ đạo thực hiện hiệu quả các chủ trương, chính sách, pháp luật, chương trình, kế hoạch về bảo hiểm y tế (</a:t>
            </a:r>
            <a:r>
              <a:rPr lang="en-US" sz="2800">
                <a:effectLst/>
                <a:latin typeface="Times New Roman" panose="02020603050405020304" pitchFamily="18" charset="0"/>
                <a:ea typeface="Times New Roman" panose="02020603050405020304" pitchFamily="18" charset="0"/>
              </a:rPr>
              <a:t>BHYT)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coi đây là nhiệm vụ chính trị thường xuyên, liên tục, lâu dài và đưa các chỉ tiêu bao phủ về BHYT vào nghị quyết, chương trình, kế hoạch phát triển kinh tế - xã hội hằng năm và dài hạn.</a:t>
            </a:r>
          </a:p>
          <a:p>
            <a:pPr marL="0" indent="0" algn="just">
              <a:buNone/>
            </a:pPr>
            <a:r>
              <a:rPr lang="en-US" sz="2800">
                <a:effectLst/>
                <a:latin typeface="Times New Roman" panose="02020603050405020304" pitchFamily="18" charset="0"/>
                <a:ea typeface="Times New Roman" panose="02020603050405020304" pitchFamily="18" charset="0"/>
              </a:rPr>
              <a:t>- Đến năm 2026, tỷ lệ bao phủ y tế đạt trên 95% dân số, đến năm 2030 đạt mục tiêu bao phủ BHYT toàn dân</a:t>
            </a:r>
            <a:endParaRPr lang="en-US" sz="28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4442C81-3944-E556-14C3-AB8866C70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46" y="0"/>
            <a:ext cx="4860031" cy="6858000"/>
          </a:xfrm>
          <a:prstGeom prst="rect">
            <a:avLst/>
          </a:prstGeom>
        </p:spPr>
      </p:pic>
    </p:spTree>
    <p:extLst>
      <p:ext uri="{BB962C8B-B14F-4D97-AF65-F5344CB8AC3E}">
        <p14:creationId xmlns:p14="http://schemas.microsoft.com/office/powerpoint/2010/main" val="349190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A9614-43FD-2EFA-15E9-4D52BB20540F}"/>
              </a:ext>
            </a:extLst>
          </p:cNvPr>
          <p:cNvSpPr>
            <a:spLocks noGrp="1"/>
          </p:cNvSpPr>
          <p:nvPr>
            <p:ph idx="1"/>
          </p:nvPr>
        </p:nvSpPr>
        <p:spPr>
          <a:xfrm>
            <a:off x="5053781" y="422786"/>
            <a:ext cx="6704823" cy="5987845"/>
          </a:xfrm>
        </p:spPr>
        <p:txBody>
          <a:bodyPr>
            <a:noAutofit/>
          </a:bodyPr>
          <a:lstStyle/>
          <a:p>
            <a:pPr algn="just"/>
            <a:r>
              <a:rPr lang="en-US" sz="2600">
                <a:latin typeface="Times New Roman" panose="02020603050405020304" pitchFamily="18" charset="0"/>
                <a:cs typeface="Times New Roman" panose="02020603050405020304" pitchFamily="18" charset="0"/>
              </a:rPr>
              <a:t>Ngày 12/02/2026, Ban Thường vụ Tỉnh uỷ Cao Bằng đã ban hành Kế hoạch số 69-KH/TU </a:t>
            </a:r>
            <a:r>
              <a:rPr lang="vi-VN" sz="2600">
                <a:latin typeface="Times New Roman" panose="02020603050405020304" pitchFamily="18" charset="0"/>
                <a:cs typeface="Times New Roman" panose="02020603050405020304" pitchFamily="18" charset="0"/>
              </a:rPr>
              <a:t>thực hiện Chỉ thị số 52-CT/TW, ngày 03/10/2025 của Ban Bí thư về việc thực hiện Bảo hiểm y tế toàn dân trong giai đoạn mới</a:t>
            </a:r>
            <a:r>
              <a:rPr lang="en-US" sz="2600">
                <a:latin typeface="Times New Roman" panose="02020603050405020304" pitchFamily="18" charset="0"/>
                <a:cs typeface="Times New Roman" panose="02020603050405020304" pitchFamily="18" charset="0"/>
              </a:rPr>
              <a:t>.</a:t>
            </a:r>
          </a:p>
          <a:p>
            <a:pPr algn="just"/>
            <a:r>
              <a:rPr lang="en-US" sz="2600">
                <a:latin typeface="Times New Roman" panose="02020603050405020304" pitchFamily="18" charset="0"/>
                <a:cs typeface="Times New Roman" panose="02020603050405020304" pitchFamily="18" charset="0"/>
              </a:rPr>
              <a:t>Mục đích:</a:t>
            </a:r>
          </a:p>
          <a:p>
            <a:pPr marL="0" indent="0" algn="just">
              <a:buNone/>
            </a:pPr>
            <a:r>
              <a:rPr lang="en-US" sz="2600">
                <a:latin typeface="Times New Roman" panose="02020603050405020304" pitchFamily="18" charset="0"/>
                <a:cs typeface="Times New Roman" panose="02020603050405020304" pitchFamily="18" charset="0"/>
              </a:rPr>
              <a:t>- T</a:t>
            </a:r>
            <a:r>
              <a:rPr lang="vi-VN" sz="2600">
                <a:latin typeface="Times New Roman" panose="02020603050405020304" pitchFamily="18" charset="0"/>
                <a:cs typeface="Times New Roman" panose="02020603050405020304" pitchFamily="18" charset="0"/>
              </a:rPr>
              <a:t>ổ chức quán triệt, tuyên truyền và triển khai sâu rộng Chỉ thị số 52-CT/T</a:t>
            </a:r>
            <a:r>
              <a:rPr lang="en-US" sz="2600">
                <a:latin typeface="Times New Roman" panose="02020603050405020304" pitchFamily="18" charset="0"/>
                <a:cs typeface="Times New Roman" panose="02020603050405020304" pitchFamily="18" charset="0"/>
              </a:rPr>
              <a:t>W</a:t>
            </a:r>
            <a:r>
              <a:rPr lang="vi-VN" sz="2600">
                <a:latin typeface="Times New Roman" panose="02020603050405020304" pitchFamily="18" charset="0"/>
                <a:cs typeface="Times New Roman" panose="02020603050405020304" pitchFamily="18" charset="0"/>
              </a:rPr>
              <a:t> đến các cấp, các ngành, cán bộ, đảng viên và Nhân dân; xác định việc tham gia BHYT là quyền lợi và trách nhiệm của mọi người dân và toàn xã hội</a:t>
            </a:r>
            <a:r>
              <a:rPr lang="en-US" sz="2600">
                <a:latin typeface="Times New Roman" panose="02020603050405020304" pitchFamily="18" charset="0"/>
                <a:cs typeface="Times New Roman" panose="02020603050405020304" pitchFamily="18" charset="0"/>
              </a:rPr>
              <a:t>.</a:t>
            </a:r>
          </a:p>
          <a:p>
            <a:pPr marL="0" indent="0" algn="just">
              <a:buNone/>
            </a:pPr>
            <a:r>
              <a:rPr lang="en-US" sz="2600">
                <a:latin typeface="Times New Roman" panose="02020603050405020304" pitchFamily="18" charset="0"/>
                <a:cs typeface="Times New Roman" panose="02020603050405020304" pitchFamily="18" charset="0"/>
              </a:rPr>
              <a:t>- Nâng cao vai trò, trách nhiệm của các cấp uý, chính quyền trong việc cụ thể hóa triển khai thực hiện mục tiêu, nhiệm vụ, giải pháp về BHYT trong giai đoạn mới.</a:t>
            </a:r>
          </a:p>
        </p:txBody>
      </p:sp>
      <p:pic>
        <p:nvPicPr>
          <p:cNvPr id="5" name="Picture 4">
            <a:extLst>
              <a:ext uri="{FF2B5EF4-FFF2-40B4-BE49-F238E27FC236}">
                <a16:creationId xmlns:a16="http://schemas.microsoft.com/office/drawing/2014/main" id="{1FED1B73-9F36-96B2-C017-BA8A1C035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75245" cy="6858000"/>
          </a:xfrm>
          <a:prstGeom prst="rect">
            <a:avLst/>
          </a:prstGeom>
        </p:spPr>
      </p:pic>
    </p:spTree>
    <p:extLst>
      <p:ext uri="{BB962C8B-B14F-4D97-AF65-F5344CB8AC3E}">
        <p14:creationId xmlns:p14="http://schemas.microsoft.com/office/powerpoint/2010/main" val="390801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52FB5-8A42-FAC8-BA0D-2CFAC3A7CB23}"/>
              </a:ext>
            </a:extLst>
          </p:cNvPr>
          <p:cNvSpPr>
            <a:spLocks noGrp="1"/>
          </p:cNvSpPr>
          <p:nvPr>
            <p:ph idx="1"/>
          </p:nvPr>
        </p:nvSpPr>
        <p:spPr>
          <a:xfrm>
            <a:off x="501445" y="344129"/>
            <a:ext cx="11316929" cy="6233652"/>
          </a:xfrm>
        </p:spPr>
        <p:txBody>
          <a:bodyPr>
            <a:normAutofit fontScale="85000" lnSpcReduction="20000"/>
          </a:bodyPr>
          <a:lstStyle/>
          <a:p>
            <a:r>
              <a:rPr lang="en-US" sz="3600">
                <a:latin typeface="Times New Roman" panose="02020603050405020304" pitchFamily="18" charset="0"/>
                <a:cs typeface="Times New Roman" panose="02020603050405020304" pitchFamily="18" charset="0"/>
              </a:rPr>
              <a:t>Kế hoạch số 69-KH/TU đề ra m</a:t>
            </a:r>
            <a:r>
              <a:rPr lang="en-US" sz="3500">
                <a:latin typeface="Times New Roman" panose="02020603050405020304" pitchFamily="18" charset="0"/>
                <a:cs typeface="Times New Roman" panose="02020603050405020304" pitchFamily="18" charset="0"/>
              </a:rPr>
              <a:t>ục tiêu</a:t>
            </a:r>
          </a:p>
          <a:p>
            <a:r>
              <a:rPr lang="en-US" sz="3500">
                <a:latin typeface="Times New Roman" panose="02020603050405020304" pitchFamily="18" charset="0"/>
                <a:cs typeface="Times New Roman" panose="02020603050405020304" pitchFamily="18" charset="0"/>
              </a:rPr>
              <a:t>Mục tiêu chung: n</a:t>
            </a:r>
            <a:r>
              <a:rPr lang="vi-VN" sz="3500">
                <a:latin typeface="Times New Roman" panose="02020603050405020304" pitchFamily="18" charset="0"/>
                <a:cs typeface="Times New Roman" panose="02020603050405020304" pitchFamily="18" charset="0"/>
              </a:rPr>
              <a:t>hằm bảo đảm, duy trì bền vững và tăng tỉ lệ dân số tham gia BHYT hướng tới mục tiêu BHYT toàn dân trong giai đoạn mới</a:t>
            </a:r>
            <a:r>
              <a:rPr lang="en-US" sz="3500">
                <a:latin typeface="Times New Roman" panose="02020603050405020304" pitchFamily="18" charset="0"/>
                <a:cs typeface="Times New Roman" panose="02020603050405020304" pitchFamily="18" charset="0"/>
              </a:rPr>
              <a:t>.</a:t>
            </a:r>
          </a:p>
          <a:p>
            <a:r>
              <a:rPr lang="en-US" sz="3500">
                <a:latin typeface="Times New Roman" panose="02020603050405020304" pitchFamily="18" charset="0"/>
                <a:cs typeface="Times New Roman" panose="02020603050405020304" pitchFamily="18" charset="0"/>
              </a:rPr>
              <a:t>Mục tiêu cụ thể:</a:t>
            </a:r>
          </a:p>
          <a:p>
            <a:pPr marL="0" indent="0">
              <a:buNone/>
            </a:pPr>
            <a:r>
              <a:rPr lang="en-US" sz="3500">
                <a:latin typeface="Times New Roman" panose="02020603050405020304" pitchFamily="18" charset="0"/>
                <a:cs typeface="Times New Roman" panose="02020603050405020304" pitchFamily="18" charset="0"/>
              </a:rPr>
              <a:t>- Năm 2026, tỉ lệ bao phủ BHYT đạt trên 97% dân số tỉnh.</a:t>
            </a:r>
          </a:p>
          <a:p>
            <a:pPr marL="0" indent="0">
              <a:buNone/>
            </a:pPr>
            <a:r>
              <a:rPr lang="en-US" sz="3500">
                <a:latin typeface="Times New Roman" panose="02020603050405020304" pitchFamily="18" charset="0"/>
                <a:cs typeface="Times New Roman" panose="02020603050405020304" pitchFamily="18" charset="0"/>
              </a:rPr>
              <a:t>- Đến năm 2030 đạt mục tiêu bao phủ BHYT toàn dân trên địa bàn tỉnh.</a:t>
            </a:r>
          </a:p>
          <a:p>
            <a:r>
              <a:rPr lang="en-US" sz="3200">
                <a:latin typeface="Times New Roman" panose="02020603050405020304" pitchFamily="18" charset="0"/>
                <a:cs typeface="Times New Roman" panose="02020603050405020304" pitchFamily="18" charset="0"/>
              </a:rPr>
              <a:t>Kế hoạch số 69-KH/TU có </a:t>
            </a:r>
            <a:r>
              <a:rPr lang="en-US" sz="3500">
                <a:latin typeface="Times New Roman" panose="02020603050405020304" pitchFamily="18" charset="0"/>
                <a:cs typeface="Times New Roman" panose="02020603050405020304" pitchFamily="18" charset="0"/>
              </a:rPr>
              <a:t>6 nhiệm vụ và giải pháp:</a:t>
            </a:r>
          </a:p>
          <a:p>
            <a:pPr marL="0" indent="0">
              <a:buNone/>
            </a:pPr>
            <a:r>
              <a:rPr lang="en-US" sz="3500">
                <a:latin typeface="Times New Roman" panose="02020603050405020304" pitchFamily="18" charset="0"/>
                <a:cs typeface="Times New Roman" panose="02020603050405020304" pitchFamily="18" charset="0"/>
              </a:rPr>
              <a:t>1. </a:t>
            </a:r>
            <a:r>
              <a:rPr lang="vi-VN" sz="3500">
                <a:latin typeface="Times New Roman" panose="02020603050405020304" pitchFamily="18" charset="0"/>
                <a:cs typeface="Times New Roman" panose="02020603050405020304" pitchFamily="18" charset="0"/>
              </a:rPr>
              <a:t>Tăng cường sự lãnh đạo, chỉ đạo của các cấp uỷ, tổ chức đảng, chính quyền trong thực hiện công tác BHY</a:t>
            </a:r>
            <a:r>
              <a:rPr lang="az-Cyrl-AZ" sz="3500">
                <a:latin typeface="Times New Roman" panose="02020603050405020304" pitchFamily="18" charset="0"/>
                <a:cs typeface="Times New Roman" panose="02020603050405020304" pitchFamily="18" charset="0"/>
              </a:rPr>
              <a:t>Т</a:t>
            </a:r>
            <a:r>
              <a:rPr lang="en-US" sz="3500">
                <a:latin typeface="Times New Roman" panose="02020603050405020304" pitchFamily="18" charset="0"/>
                <a:cs typeface="Times New Roman" panose="02020603050405020304" pitchFamily="18" charset="0"/>
              </a:rPr>
              <a:t>.</a:t>
            </a:r>
          </a:p>
          <a:p>
            <a:pPr marL="0" indent="0">
              <a:buNone/>
            </a:pPr>
            <a:r>
              <a:rPr lang="en-US" sz="3500">
                <a:latin typeface="Times New Roman" panose="02020603050405020304" pitchFamily="18" charset="0"/>
                <a:cs typeface="Times New Roman" panose="02020603050405020304" pitchFamily="18" charset="0"/>
              </a:rPr>
              <a:t>2. </a:t>
            </a:r>
            <a:r>
              <a:rPr lang="vi-VN" sz="3500">
                <a:latin typeface="Times New Roman" panose="02020603050405020304" pitchFamily="18" charset="0"/>
                <a:cs typeface="Times New Roman" panose="02020603050405020304" pitchFamily="18" charset="0"/>
              </a:rPr>
              <a:t>Rà soát, xây dựng, bỗ sung, hoàn thiện cơ chế chính sách và hỗ trợ mức đóng BHYT cho người dân</a:t>
            </a:r>
            <a:r>
              <a:rPr lang="en-US" sz="3500">
                <a:latin typeface="Times New Roman" panose="02020603050405020304" pitchFamily="18" charset="0"/>
                <a:cs typeface="Times New Roman" panose="02020603050405020304" pitchFamily="18" charset="0"/>
              </a:rPr>
              <a:t>.</a:t>
            </a:r>
          </a:p>
          <a:p>
            <a:pPr marL="0" indent="0">
              <a:buNone/>
            </a:pPr>
            <a:r>
              <a:rPr lang="en-US" sz="3500">
                <a:latin typeface="Times New Roman" panose="02020603050405020304" pitchFamily="18" charset="0"/>
                <a:cs typeface="Times New Roman" panose="02020603050405020304" pitchFamily="18" charset="0"/>
              </a:rPr>
              <a:t>3. Đẩy mạnh công tác tuyên truyền, nâng cao nhận thức, trách nhiệm trong công tác BHY</a:t>
            </a:r>
            <a:r>
              <a:rPr lang="az-Cyrl-AZ" sz="3500">
                <a:latin typeface="Times New Roman" panose="02020603050405020304" pitchFamily="18" charset="0"/>
                <a:cs typeface="Times New Roman" panose="02020603050405020304" pitchFamily="18" charset="0"/>
              </a:rPr>
              <a:t>Т</a:t>
            </a:r>
            <a:r>
              <a:rPr lang="en-US" sz="3500">
                <a:latin typeface="Times New Roman" panose="02020603050405020304" pitchFamily="18" charset="0"/>
                <a:cs typeface="Times New Roman" panose="02020603050405020304" pitchFamily="18" charset="0"/>
              </a:rPr>
              <a:t>.</a:t>
            </a:r>
          </a:p>
          <a:p>
            <a:pPr>
              <a:buFontTx/>
              <a:buChar char="-"/>
            </a:pPr>
            <a:endParaRPr lang="en-US"/>
          </a:p>
          <a:p>
            <a:pPr>
              <a:buFontTx/>
              <a:buChar char="-"/>
            </a:pPr>
            <a:endParaRPr lang="en-US"/>
          </a:p>
        </p:txBody>
      </p:sp>
    </p:spTree>
    <p:extLst>
      <p:ext uri="{BB962C8B-B14F-4D97-AF65-F5344CB8AC3E}">
        <p14:creationId xmlns:p14="http://schemas.microsoft.com/office/powerpoint/2010/main" val="336123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9EDD6-D4EE-7159-16FE-BD9E3117041F}"/>
              </a:ext>
            </a:extLst>
          </p:cNvPr>
          <p:cNvSpPr>
            <a:spLocks noGrp="1"/>
          </p:cNvSpPr>
          <p:nvPr>
            <p:ph idx="1"/>
          </p:nvPr>
        </p:nvSpPr>
        <p:spPr>
          <a:xfrm>
            <a:off x="6184490" y="186813"/>
            <a:ext cx="5169310" cy="5990150"/>
          </a:xfrm>
        </p:spPr>
        <p:txBody>
          <a:bodyPr>
            <a:normAutofit/>
          </a:bodyPr>
          <a:lstStyle/>
          <a:p>
            <a:pPr marL="0" indent="0" algn="just">
              <a:buNone/>
            </a:pPr>
            <a:r>
              <a:rPr lang="en-US" sz="3200">
                <a:latin typeface="Times New Roman" panose="02020603050405020304" pitchFamily="18" charset="0"/>
                <a:cs typeface="Times New Roman" panose="02020603050405020304" pitchFamily="18" charset="0"/>
              </a:rPr>
              <a:t>4. </a:t>
            </a:r>
            <a:r>
              <a:rPr lang="vi-VN" sz="3200">
                <a:latin typeface="Times New Roman" panose="02020603050405020304" pitchFamily="18" charset="0"/>
                <a:cs typeface="Times New Roman" panose="02020603050405020304" pitchFamily="18" charset="0"/>
              </a:rPr>
              <a:t>Nâng cao chất lượng dịch vụ trong phòng bệnh và khám, chữa bệnh BHY</a:t>
            </a:r>
            <a:r>
              <a:rPr lang="az-Cyrl-AZ" sz="3200">
                <a:latin typeface="Times New Roman" panose="02020603050405020304" pitchFamily="18" charset="0"/>
                <a:cs typeface="Times New Roman" panose="02020603050405020304" pitchFamily="18" charset="0"/>
              </a:rPr>
              <a:t>Т</a:t>
            </a:r>
            <a:r>
              <a:rPr lang="en-US" sz="3200">
                <a:latin typeface="Times New Roman" panose="02020603050405020304" pitchFamily="18" charset="0"/>
                <a:cs typeface="Times New Roman" panose="02020603050405020304" pitchFamily="18" charset="0"/>
              </a:rPr>
              <a:t>.</a:t>
            </a:r>
          </a:p>
          <a:p>
            <a:pPr marL="0" indent="0" algn="just">
              <a:buNone/>
            </a:pPr>
            <a:r>
              <a:rPr lang="en-US" sz="3200">
                <a:latin typeface="Times New Roman" panose="02020603050405020304" pitchFamily="18" charset="0"/>
                <a:cs typeface="Times New Roman" panose="02020603050405020304" pitchFamily="18" charset="0"/>
              </a:rPr>
              <a:t>5. </a:t>
            </a:r>
            <a:r>
              <a:rPr lang="vi-VN" sz="3200">
                <a:latin typeface="Times New Roman" panose="02020603050405020304" pitchFamily="18" charset="0"/>
                <a:cs typeface="Times New Roman" panose="02020603050405020304" pitchFamily="18" charset="0"/>
              </a:rPr>
              <a:t>Tăng cường, nâng cao hiệu lực, hiệu quả quản lý nhà nước về BHYT</a:t>
            </a:r>
            <a:r>
              <a:rPr lang="en-US" sz="3200" b="1">
                <a:latin typeface="Times New Roman" panose="02020603050405020304" pitchFamily="18" charset="0"/>
                <a:cs typeface="Times New Roman" panose="02020603050405020304" pitchFamily="18" charset="0"/>
              </a:rPr>
              <a:t>.</a:t>
            </a:r>
          </a:p>
          <a:p>
            <a:pPr marL="0" indent="0" algn="just">
              <a:buNone/>
            </a:pPr>
            <a:r>
              <a:rPr lang="en-US" sz="3200">
                <a:latin typeface="Times New Roman" panose="02020603050405020304" pitchFamily="18" charset="0"/>
                <a:cs typeface="Times New Roman" panose="02020603050405020304" pitchFamily="18" charset="0"/>
              </a:rPr>
              <a:t>6. Đẩy mạnh cải cách hành chính và chuyển đổi số toàn diện công tác BHYT</a:t>
            </a:r>
            <a:r>
              <a:rPr lang="en-US" sz="3200" b="1">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B2834A02-008F-F72B-9108-4176278F5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750" y="186813"/>
            <a:ext cx="4871867" cy="6858000"/>
          </a:xfrm>
          <a:prstGeom prst="rect">
            <a:avLst/>
          </a:prstGeom>
        </p:spPr>
      </p:pic>
    </p:spTree>
    <p:extLst>
      <p:ext uri="{BB962C8B-B14F-4D97-AF65-F5344CB8AC3E}">
        <p14:creationId xmlns:p14="http://schemas.microsoft.com/office/powerpoint/2010/main" val="241499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4AF03-F6E7-E90D-21F7-597B370CAA4C}"/>
              </a:ext>
            </a:extLst>
          </p:cNvPr>
          <p:cNvSpPr>
            <a:spLocks noGrp="1"/>
          </p:cNvSpPr>
          <p:nvPr>
            <p:ph idx="1"/>
          </p:nvPr>
        </p:nvSpPr>
        <p:spPr>
          <a:xfrm>
            <a:off x="1069848" y="353961"/>
            <a:ext cx="10058400" cy="5818239"/>
          </a:xfrm>
        </p:spPr>
        <p:txBody>
          <a:bodyPr>
            <a:normAutofit/>
          </a:bodyPr>
          <a:lstStyle/>
          <a:p>
            <a:pPr marL="0" indent="0" algn="ctr">
              <a:buNone/>
            </a:pPr>
            <a:r>
              <a:rPr lang="en-US" sz="6000" i="1">
                <a:latin typeface="Times New Roman" panose="02020603050405020304" pitchFamily="18" charset="0"/>
                <a:cs typeface="Times New Roman" panose="02020603050405020304" pitchFamily="18" charset="0"/>
              </a:rPr>
              <a:t>Bảo hiểm y tế - Chia sẻ cộng đồng, bảo vệ sức khỏe toàn dân</a:t>
            </a:r>
          </a:p>
          <a:p>
            <a:pPr algn="ctr"/>
            <a:r>
              <a:rPr lang="en-US" sz="6000">
                <a:latin typeface="Times New Roman" panose="02020603050405020304" pitchFamily="18" charset="0"/>
                <a:cs typeface="Times New Roman" panose="02020603050405020304" pitchFamily="18" charset="0"/>
              </a:rPr>
              <a:t>Trân trọng cảm ơn./.</a:t>
            </a:r>
          </a:p>
        </p:txBody>
      </p:sp>
    </p:spTree>
    <p:extLst>
      <p:ext uri="{BB962C8B-B14F-4D97-AF65-F5344CB8AC3E}">
        <p14:creationId xmlns:p14="http://schemas.microsoft.com/office/powerpoint/2010/main" val="1277770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41</TotalTime>
  <Words>734</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Rockwell</vt:lpstr>
      <vt:lpstr>Rockwell Condensed</vt:lpstr>
      <vt:lpstr>Times New Roman</vt:lpstr>
      <vt:lpstr>Wingdings</vt:lpstr>
      <vt:lpstr>Wood Type</vt:lpstr>
      <vt:lpstr>Kế hoạch số 69-KH/TU ngày 12/02/2026 của Ban Thường vụ Tỉnh uỷ thực hiện Chỉ thị số 52-CT/TW ngày 03/10/2025 của Ban Bí thư về thực hiện Bảo hiểm y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số 69-KH/TU ngày 12/02/2026 của Ban Thường vụ Tỉnh uỷ thực hiện Chỉ thị số 52-CT/TW ngày 03/10/2025 của Ban Bí thư về thực hiện Bảo hiểm y tế</dc:title>
  <dc:creator>Administrator</dc:creator>
  <cp:lastModifiedBy>TCGaming</cp:lastModifiedBy>
  <cp:revision>14</cp:revision>
  <dcterms:created xsi:type="dcterms:W3CDTF">2026-04-10T07:14:05Z</dcterms:created>
  <dcterms:modified xsi:type="dcterms:W3CDTF">2026-04-10T09:28:23Z</dcterms:modified>
</cp:coreProperties>
</file>