
<file path=[Content_Types].xml><?xml version="1.0" encoding="utf-8"?>
<Types xmlns="http://schemas.openxmlformats.org/package/2006/content-types">
  <Default Extension="png" ContentType="image/png"/>
  <Default Extension="webp" ContentType="image/j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85" r:id="rId5"/>
    <p:sldId id="286" r:id="rId6"/>
    <p:sldId id="288" r:id="rId7"/>
    <p:sldId id="284" r:id="rId8"/>
    <p:sldId id="289" r:id="rId9"/>
    <p:sldId id="290" r:id="rId10"/>
    <p:sldId id="260" r:id="rId11"/>
    <p:sldId id="262" r:id="rId12"/>
    <p:sldId id="291" r:id="rId13"/>
    <p:sldId id="261" r:id="rId14"/>
    <p:sldId id="264" r:id="rId15"/>
    <p:sldId id="304" r:id="rId16"/>
    <p:sldId id="265" r:id="rId17"/>
    <p:sldId id="292" r:id="rId18"/>
    <p:sldId id="293" r:id="rId19"/>
    <p:sldId id="294" r:id="rId20"/>
    <p:sldId id="295" r:id="rId21"/>
    <p:sldId id="268" r:id="rId22"/>
    <p:sldId id="296" r:id="rId23"/>
    <p:sldId id="297" r:id="rId24"/>
    <p:sldId id="298" r:id="rId25"/>
    <p:sldId id="299" r:id="rId26"/>
    <p:sldId id="300" r:id="rId27"/>
    <p:sldId id="281" r:id="rId28"/>
    <p:sldId id="301" r:id="rId29"/>
    <p:sldId id="302" r:id="rId30"/>
    <p:sldId id="303" r:id="rId31"/>
    <p:sldId id="282" r:id="rId32"/>
  </p:sldIdLst>
  <p:sldSz cx="18288000" cy="10287000"/>
  <p:notesSz cx="6858000" cy="9144000"/>
  <p:embeddedFontLst>
    <p:embeddedFont>
      <p:font typeface="Roboto Italics" panose="020B0604020202020204" charset="0"/>
      <p:regular r:id="rId33"/>
    </p:embeddedFont>
    <p:embeddedFont>
      <p:font typeface="Roboto" panose="020B0604020202020204" charset="0"/>
      <p:regular r:id="rId34"/>
    </p:embeddedFont>
    <p:embeddedFont>
      <p:font typeface="Calibri" panose="020F0502020204030204" pitchFamily="34" charset="0"/>
      <p:regular r:id="rId35"/>
      <p:bold r:id="rId36"/>
      <p:italic r:id="rId37"/>
      <p:boldItalic r:id="rId38"/>
    </p:embeddedFont>
    <p:embeddedFont>
      <p:font typeface="Roboto Bold"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5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10-Apr-26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10-Apr-26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10-Apr-26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10-Apr-26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10-Apr-26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10-Apr-26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10-Apr-26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web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web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grpSp>
        <p:nvGrpSpPr>
          <p:cNvPr id="2" name="Group 2"/>
          <p:cNvGrpSpPr/>
          <p:nvPr/>
        </p:nvGrpSpPr>
        <p:grpSpPr>
          <a:xfrm>
            <a:off x="-125370" y="7136935"/>
            <a:ext cx="3582664" cy="3266194"/>
            <a:chOff x="0" y="0"/>
            <a:chExt cx="1077844" cy="982634"/>
          </a:xfrm>
        </p:grpSpPr>
        <p:sp>
          <p:nvSpPr>
            <p:cNvPr id="3" name="Freeform 3"/>
            <p:cNvSpPr/>
            <p:nvPr/>
          </p:nvSpPr>
          <p:spPr>
            <a:xfrm>
              <a:off x="0" y="0"/>
              <a:ext cx="1077844" cy="982634"/>
            </a:xfrm>
            <a:custGeom>
              <a:avLst/>
              <a:gdLst/>
              <a:ahLst/>
              <a:cxnLst/>
              <a:rect l="l" t="t" r="r" b="b"/>
              <a:pathLst>
                <a:path w="1077844" h="982634">
                  <a:moveTo>
                    <a:pt x="0" y="0"/>
                  </a:moveTo>
                  <a:lnTo>
                    <a:pt x="1077844" y="0"/>
                  </a:lnTo>
                  <a:lnTo>
                    <a:pt x="1077844" y="982634"/>
                  </a:lnTo>
                  <a:lnTo>
                    <a:pt x="0" y="982634"/>
                  </a:lnTo>
                  <a:close/>
                </a:path>
              </a:pathLst>
            </a:custGeom>
            <a:solidFill>
              <a:srgbClr val="1E4541"/>
            </a:solidFill>
          </p:spPr>
        </p:sp>
        <p:sp>
          <p:nvSpPr>
            <p:cNvPr id="4" name="TextBox 4"/>
            <p:cNvSpPr txBox="1"/>
            <p:nvPr/>
          </p:nvSpPr>
          <p:spPr>
            <a:xfrm>
              <a:off x="0" y="-38100"/>
              <a:ext cx="1077844" cy="1020734"/>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5400000">
            <a:off x="-2544189" y="2688154"/>
            <a:ext cx="10040128" cy="4350806"/>
          </a:xfrm>
          <a:custGeom>
            <a:avLst/>
            <a:gdLst/>
            <a:ahLst/>
            <a:cxnLst/>
            <a:rect l="l" t="t" r="r" b="b"/>
            <a:pathLst>
              <a:path w="10040128" h="4350806">
                <a:moveTo>
                  <a:pt x="0" y="0"/>
                </a:moveTo>
                <a:lnTo>
                  <a:pt x="10040128" y="0"/>
                </a:lnTo>
                <a:lnTo>
                  <a:pt x="10040128" y="4350806"/>
                </a:lnTo>
                <a:lnTo>
                  <a:pt x="0" y="4350806"/>
                </a:lnTo>
                <a:lnTo>
                  <a:pt x="0" y="0"/>
                </a:lnTo>
                <a:close/>
              </a:path>
            </a:pathLst>
          </a:custGeom>
          <a:blipFill>
            <a:blip r:embed="rId2"/>
            <a:stretch>
              <a:fillRect t="-34821" b="-949"/>
            </a:stretch>
          </a:blipFill>
        </p:spPr>
      </p:sp>
      <p:grpSp>
        <p:nvGrpSpPr>
          <p:cNvPr id="6" name="Group 6"/>
          <p:cNvGrpSpPr/>
          <p:nvPr/>
        </p:nvGrpSpPr>
        <p:grpSpPr>
          <a:xfrm>
            <a:off x="-125372" y="-301168"/>
            <a:ext cx="7632405" cy="10122876"/>
            <a:chOff x="-168722" y="-38100"/>
            <a:chExt cx="2010180" cy="2666107"/>
          </a:xfrm>
        </p:grpSpPr>
        <p:sp>
          <p:nvSpPr>
            <p:cNvPr id="7" name="Freeform 7"/>
            <p:cNvSpPr/>
            <p:nvPr/>
          </p:nvSpPr>
          <p:spPr>
            <a:xfrm>
              <a:off x="-168722" y="16306"/>
              <a:ext cx="1841459" cy="2611701"/>
            </a:xfrm>
            <a:custGeom>
              <a:avLst/>
              <a:gdLst/>
              <a:ahLst/>
              <a:cxnLst/>
              <a:rect l="l" t="t" r="r" b="b"/>
              <a:pathLst>
                <a:path w="1841459" h="2611701">
                  <a:moveTo>
                    <a:pt x="0" y="0"/>
                  </a:moveTo>
                  <a:lnTo>
                    <a:pt x="1841459" y="0"/>
                  </a:lnTo>
                  <a:lnTo>
                    <a:pt x="1841459" y="2611701"/>
                  </a:lnTo>
                  <a:lnTo>
                    <a:pt x="0" y="2611701"/>
                  </a:lnTo>
                  <a:close/>
                </a:path>
              </a:pathLst>
            </a:custGeom>
            <a:solidFill>
              <a:srgbClr val="EBE2D6"/>
            </a:solidFill>
          </p:spPr>
        </p:sp>
        <p:sp>
          <p:nvSpPr>
            <p:cNvPr id="8" name="TextBox 8"/>
            <p:cNvSpPr txBox="1"/>
            <p:nvPr/>
          </p:nvSpPr>
          <p:spPr>
            <a:xfrm>
              <a:off x="0" y="-38100"/>
              <a:ext cx="1841458" cy="2649801"/>
            </a:xfrm>
            <a:prstGeom prst="rect">
              <a:avLst/>
            </a:prstGeom>
          </p:spPr>
          <p:txBody>
            <a:bodyPr lIns="50800" tIns="50800" rIns="50800" bIns="50800" rtlCol="0" anchor="ctr"/>
            <a:lstStyle/>
            <a:p>
              <a:pPr algn="ctr">
                <a:lnSpc>
                  <a:spcPts val="2659"/>
                </a:lnSpc>
                <a:spcBef>
                  <a:spcPct val="0"/>
                </a:spcBef>
              </a:pPr>
              <a:endParaRPr/>
            </a:p>
          </p:txBody>
        </p:sp>
      </p:grpSp>
      <p:sp>
        <p:nvSpPr>
          <p:cNvPr id="9" name="AutoShape 9"/>
          <p:cNvSpPr/>
          <p:nvPr/>
        </p:nvSpPr>
        <p:spPr>
          <a:xfrm>
            <a:off x="1028700" y="5303748"/>
            <a:ext cx="5517638" cy="0"/>
          </a:xfrm>
          <a:prstGeom prst="line">
            <a:avLst/>
          </a:prstGeom>
          <a:ln w="19050" cap="flat">
            <a:solidFill>
              <a:srgbClr val="000000"/>
            </a:solidFill>
            <a:prstDash val="solid"/>
            <a:headEnd type="none" w="sm" len="sm"/>
            <a:tailEnd type="none" w="sm" len="sm"/>
          </a:ln>
        </p:spPr>
      </p:sp>
      <p:sp>
        <p:nvSpPr>
          <p:cNvPr id="10" name="TextBox 10"/>
          <p:cNvSpPr txBox="1"/>
          <p:nvPr/>
        </p:nvSpPr>
        <p:spPr>
          <a:xfrm>
            <a:off x="1028700" y="5562915"/>
            <a:ext cx="5841058" cy="1309397"/>
          </a:xfrm>
          <a:prstGeom prst="rect">
            <a:avLst/>
          </a:prstGeom>
        </p:spPr>
        <p:txBody>
          <a:bodyPr lIns="0" tIns="0" rIns="0" bIns="0" rtlCol="0" anchor="t">
            <a:spAutoFit/>
          </a:bodyPr>
          <a:lstStyle/>
          <a:p>
            <a:pPr>
              <a:lnSpc>
                <a:spcPts val="3499"/>
              </a:lnSpc>
            </a:pPr>
            <a:r>
              <a:rPr lang="en-US" sz="2499" spc="239" smtClean="0">
                <a:solidFill>
                  <a:srgbClr val="004AAD"/>
                </a:solidFill>
                <a:latin typeface="Times New Roman" panose="02020603050405020304" pitchFamily="18" charset="0"/>
                <a:ea typeface="Roboto"/>
                <a:cs typeface="Times New Roman" panose="02020603050405020304" pitchFamily="18" charset="0"/>
                <a:sym typeface="Roboto"/>
              </a:rPr>
              <a:t>B</a:t>
            </a:r>
            <a:r>
              <a:rPr lang="vi-VN" sz="2499" spc="239" smtClean="0">
                <a:solidFill>
                  <a:srgbClr val="004AAD"/>
                </a:solidFill>
                <a:latin typeface="Times New Roman" panose="02020603050405020304" pitchFamily="18" charset="0"/>
                <a:ea typeface="Roboto"/>
                <a:cs typeface="Times New Roman" panose="02020603050405020304" pitchFamily="18" charset="0"/>
                <a:sym typeface="Roboto"/>
              </a:rPr>
              <a:t>ảo </a:t>
            </a:r>
            <a:r>
              <a:rPr lang="vi-VN" sz="2499" spc="239">
                <a:solidFill>
                  <a:srgbClr val="004AAD"/>
                </a:solidFill>
                <a:latin typeface="Times New Roman" panose="02020603050405020304" pitchFamily="18" charset="0"/>
                <a:ea typeface="Roboto"/>
                <a:cs typeface="Times New Roman" panose="02020603050405020304" pitchFamily="18" charset="0"/>
                <a:sym typeface="Roboto"/>
              </a:rPr>
              <a:t>đảm an ninh năng lượng quốc gia đến năm 2030, tầm nhìn đến năm 2045 trên địa bàn tỉnh Cao Bằng</a:t>
            </a:r>
            <a:endParaRPr lang="en-US" sz="2499" spc="239">
              <a:solidFill>
                <a:srgbClr val="004AAD"/>
              </a:solidFill>
              <a:latin typeface="Times New Roman" panose="02020603050405020304" pitchFamily="18" charset="0"/>
              <a:ea typeface="Roboto"/>
              <a:cs typeface="Times New Roman" panose="02020603050405020304" pitchFamily="18" charset="0"/>
              <a:sym typeface="Roboto"/>
            </a:endParaRPr>
          </a:p>
        </p:txBody>
      </p:sp>
      <p:sp>
        <p:nvSpPr>
          <p:cNvPr id="11" name="TextBox 11"/>
          <p:cNvSpPr txBox="1"/>
          <p:nvPr/>
        </p:nvSpPr>
        <p:spPr>
          <a:xfrm>
            <a:off x="11314809" y="605752"/>
            <a:ext cx="6211191" cy="364267"/>
          </a:xfrm>
          <a:prstGeom prst="rect">
            <a:avLst/>
          </a:prstGeom>
        </p:spPr>
        <p:txBody>
          <a:bodyPr wrap="square" lIns="0" tIns="0" rIns="0" bIns="0" rtlCol="0" anchor="t">
            <a:spAutoFit/>
          </a:bodyPr>
          <a:lstStyle/>
          <a:p>
            <a:pPr>
              <a:lnSpc>
                <a:spcPts val="3079"/>
              </a:lnSpc>
            </a:pPr>
            <a:r>
              <a:rPr lang="en-US" sz="2199" spc="578">
                <a:solidFill>
                  <a:srgbClr val="1E4541"/>
                </a:solidFill>
                <a:latin typeface="Times New Roman" panose="02020603050405020304" pitchFamily="18" charset="0"/>
                <a:ea typeface="Roboto"/>
                <a:cs typeface="Times New Roman" panose="02020603050405020304" pitchFamily="18" charset="0"/>
                <a:sym typeface="Roboto"/>
              </a:rPr>
              <a:t>Sở </a:t>
            </a:r>
            <a:r>
              <a:rPr lang="en-US" sz="2199" spc="578" smtClean="0">
                <a:solidFill>
                  <a:srgbClr val="1E4541"/>
                </a:solidFill>
                <a:latin typeface="Times New Roman" panose="02020603050405020304" pitchFamily="18" charset="0"/>
                <a:ea typeface="Roboto"/>
                <a:cs typeface="Times New Roman" panose="02020603050405020304" pitchFamily="18" charset="0"/>
                <a:sym typeface="Roboto"/>
              </a:rPr>
              <a:t>Công Thương tỉnh Cao Bằng</a:t>
            </a:r>
            <a:endParaRPr lang="en-US" sz="2199" spc="578">
              <a:solidFill>
                <a:srgbClr val="1E4541"/>
              </a:solidFill>
              <a:latin typeface="Times New Roman" panose="02020603050405020304" pitchFamily="18" charset="0"/>
              <a:ea typeface="Roboto"/>
              <a:cs typeface="Times New Roman" panose="02020603050405020304" pitchFamily="18" charset="0"/>
              <a:sym typeface="Roboto"/>
            </a:endParaRPr>
          </a:p>
        </p:txBody>
      </p:sp>
      <p:sp>
        <p:nvSpPr>
          <p:cNvPr id="12" name="TextBox 12"/>
          <p:cNvSpPr txBox="1"/>
          <p:nvPr/>
        </p:nvSpPr>
        <p:spPr>
          <a:xfrm>
            <a:off x="1321268" y="1502293"/>
            <a:ext cx="5225070" cy="3077766"/>
          </a:xfrm>
          <a:prstGeom prst="rect">
            <a:avLst/>
          </a:prstGeom>
        </p:spPr>
        <p:txBody>
          <a:bodyPr lIns="0" tIns="0" rIns="0" bIns="0" rtlCol="0" anchor="t">
            <a:spAutoFit/>
          </a:bodyPr>
          <a:lstStyle/>
          <a:p>
            <a:pPr>
              <a:lnSpc>
                <a:spcPts val="3990"/>
              </a:lnSpc>
            </a:pPr>
            <a:r>
              <a:rPr lang="en-US" sz="3500" b="1" spc="336">
                <a:solidFill>
                  <a:srgbClr val="004AAD"/>
                </a:solidFill>
                <a:latin typeface="Times New Roman" panose="02020603050405020304" pitchFamily="18" charset="0"/>
                <a:ea typeface="Roboto Bold"/>
                <a:cs typeface="Times New Roman" panose="02020603050405020304" pitchFamily="18" charset="0"/>
                <a:sym typeface="Roboto Bold"/>
              </a:rPr>
              <a:t>BÁO CÁO CHUYÊN </a:t>
            </a:r>
            <a:r>
              <a:rPr lang="en-US" sz="3500" b="1" spc="336" smtClean="0">
                <a:solidFill>
                  <a:srgbClr val="004AAD"/>
                </a:solidFill>
                <a:latin typeface="Times New Roman" panose="02020603050405020304" pitchFamily="18" charset="0"/>
                <a:ea typeface="Roboto Bold"/>
                <a:cs typeface="Times New Roman" panose="02020603050405020304" pitchFamily="18" charset="0"/>
                <a:sym typeface="Roboto Bold"/>
              </a:rPr>
              <a:t>ĐỀ QUÁN TRIỆT TRIỂN KHAI KẾ HOẠCH 56-KH/TU NGÀY 23/01/2026 CỦA TỈNH UỶ CAO</a:t>
            </a:r>
            <a:endParaRPr lang="en-US" sz="3500" b="1" spc="336">
              <a:solidFill>
                <a:srgbClr val="004AAD"/>
              </a:solidFill>
              <a:latin typeface="Times New Roman" panose="02020603050405020304" pitchFamily="18" charset="0"/>
              <a:ea typeface="Roboto Bold"/>
              <a:cs typeface="Times New Roman" panose="02020603050405020304" pitchFamily="18" charset="0"/>
              <a:sym typeface="Roboto Bold"/>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1029" y="1638300"/>
            <a:ext cx="9624367" cy="64242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6608133" y="-2455568"/>
            <a:ext cx="5778573" cy="18758696"/>
            <a:chOff x="0" y="0"/>
            <a:chExt cx="1521929" cy="4940562"/>
          </a:xfrm>
        </p:grpSpPr>
        <p:sp>
          <p:nvSpPr>
            <p:cNvPr id="3" name="Freeform 3"/>
            <p:cNvSpPr/>
            <p:nvPr/>
          </p:nvSpPr>
          <p:spPr>
            <a:xfrm>
              <a:off x="0" y="0"/>
              <a:ext cx="1521929" cy="4940562"/>
            </a:xfrm>
            <a:custGeom>
              <a:avLst/>
              <a:gdLst/>
              <a:ahLst/>
              <a:cxnLst/>
              <a:rect l="l" t="t" r="r" b="b"/>
              <a:pathLst>
                <a:path w="1521929" h="4940562">
                  <a:moveTo>
                    <a:pt x="0" y="0"/>
                  </a:moveTo>
                  <a:lnTo>
                    <a:pt x="1521929" y="0"/>
                  </a:lnTo>
                  <a:lnTo>
                    <a:pt x="1521929" y="4940562"/>
                  </a:lnTo>
                  <a:lnTo>
                    <a:pt x="0" y="4940562"/>
                  </a:lnTo>
                  <a:close/>
                </a:path>
              </a:pathLst>
            </a:custGeom>
            <a:solidFill>
              <a:srgbClr val="F8F5F1"/>
            </a:solidFill>
          </p:spPr>
        </p:sp>
        <p:sp>
          <p:nvSpPr>
            <p:cNvPr id="4" name="TextBox 4"/>
            <p:cNvSpPr txBox="1"/>
            <p:nvPr/>
          </p:nvSpPr>
          <p:spPr>
            <a:xfrm>
              <a:off x="0" y="-57150"/>
              <a:ext cx="1521929" cy="4997712"/>
            </a:xfrm>
            <a:prstGeom prst="rect">
              <a:avLst/>
            </a:prstGeom>
          </p:spPr>
          <p:txBody>
            <a:bodyPr lIns="50800" tIns="50800" rIns="50800" bIns="50800" rtlCol="0" anchor="ctr"/>
            <a:lstStyle/>
            <a:p>
              <a:pPr algn="ctr">
                <a:lnSpc>
                  <a:spcPts val="2800"/>
                </a:lnSpc>
                <a:spcBef>
                  <a:spcPct val="0"/>
                </a:spcBef>
              </a:pPr>
              <a:endParaRPr/>
            </a:p>
          </p:txBody>
        </p:sp>
      </p:grpSp>
      <p:sp>
        <p:nvSpPr>
          <p:cNvPr id="5" name="AutoShape 5"/>
          <p:cNvSpPr/>
          <p:nvPr/>
        </p:nvSpPr>
        <p:spPr>
          <a:xfrm>
            <a:off x="2657297" y="2884620"/>
            <a:ext cx="0" cy="1104787"/>
          </a:xfrm>
          <a:prstGeom prst="line">
            <a:avLst/>
          </a:prstGeom>
          <a:ln w="38100" cap="flat">
            <a:solidFill>
              <a:srgbClr val="000000"/>
            </a:solidFill>
            <a:prstDash val="solid"/>
            <a:headEnd type="none" w="sm" len="sm"/>
            <a:tailEnd type="none" w="sm" len="sm"/>
          </a:ln>
        </p:spPr>
      </p:sp>
      <p:sp>
        <p:nvSpPr>
          <p:cNvPr id="6" name="AutoShape 6"/>
          <p:cNvSpPr/>
          <p:nvPr/>
        </p:nvSpPr>
        <p:spPr>
          <a:xfrm flipH="1">
            <a:off x="6899403" y="2887774"/>
            <a:ext cx="7561" cy="1211282"/>
          </a:xfrm>
          <a:prstGeom prst="line">
            <a:avLst/>
          </a:prstGeom>
          <a:ln w="38100" cap="flat">
            <a:solidFill>
              <a:srgbClr val="000000"/>
            </a:solidFill>
            <a:prstDash val="solid"/>
            <a:headEnd type="none" w="sm" len="sm"/>
            <a:tailEnd type="none" w="sm" len="sm"/>
          </a:ln>
        </p:spPr>
      </p:sp>
      <p:sp>
        <p:nvSpPr>
          <p:cNvPr id="7" name="AutoShape 7"/>
          <p:cNvSpPr/>
          <p:nvPr/>
        </p:nvSpPr>
        <p:spPr>
          <a:xfrm flipH="1">
            <a:off x="11145290" y="2886697"/>
            <a:ext cx="7561" cy="1211282"/>
          </a:xfrm>
          <a:prstGeom prst="line">
            <a:avLst/>
          </a:prstGeom>
          <a:ln w="38100" cap="flat">
            <a:solidFill>
              <a:srgbClr val="000000"/>
            </a:solidFill>
            <a:prstDash val="solid"/>
            <a:headEnd type="none" w="sm" len="sm"/>
            <a:tailEnd type="none" w="sm" len="sm"/>
          </a:ln>
        </p:spPr>
      </p:sp>
      <p:sp>
        <p:nvSpPr>
          <p:cNvPr id="8" name="AutoShape 8"/>
          <p:cNvSpPr/>
          <p:nvPr/>
        </p:nvSpPr>
        <p:spPr>
          <a:xfrm>
            <a:off x="15775386" y="3150387"/>
            <a:ext cx="0" cy="884106"/>
          </a:xfrm>
          <a:prstGeom prst="line">
            <a:avLst/>
          </a:prstGeom>
          <a:ln w="38100" cap="flat">
            <a:solidFill>
              <a:srgbClr val="000000"/>
            </a:solidFill>
            <a:prstDash val="solid"/>
            <a:headEnd type="none" w="sm" len="sm"/>
            <a:tailEnd type="none" w="sm" len="sm"/>
          </a:ln>
        </p:spPr>
      </p:sp>
      <p:grpSp>
        <p:nvGrpSpPr>
          <p:cNvPr id="9" name="Group 9"/>
          <p:cNvGrpSpPr/>
          <p:nvPr/>
        </p:nvGrpSpPr>
        <p:grpSpPr>
          <a:xfrm>
            <a:off x="498293" y="514350"/>
            <a:ext cx="1740275" cy="1736521"/>
            <a:chOff x="0" y="0"/>
            <a:chExt cx="2320367" cy="2315362"/>
          </a:xfrm>
        </p:grpSpPr>
        <p:grpSp>
          <p:nvGrpSpPr>
            <p:cNvPr id="10" name="Group 10"/>
            <p:cNvGrpSpPr/>
            <p:nvPr/>
          </p:nvGrpSpPr>
          <p:grpSpPr>
            <a:xfrm rot="-5400000">
              <a:off x="43" y="710450"/>
              <a:ext cx="183882" cy="183969"/>
              <a:chOff x="0" y="0"/>
              <a:chExt cx="1811417" cy="1812273"/>
            </a:xfrm>
          </p:grpSpPr>
          <p:sp>
            <p:nvSpPr>
              <p:cNvPr id="11" name="Freeform 11"/>
              <p:cNvSpPr/>
              <p:nvPr/>
            </p:nvSpPr>
            <p:spPr>
              <a:xfrm>
                <a:off x="0" y="0"/>
                <a:ext cx="1811417" cy="1812273"/>
              </a:xfrm>
              <a:custGeom>
                <a:avLst/>
                <a:gdLst/>
                <a:ahLst/>
                <a:cxnLst/>
                <a:rect l="l" t="t" r="r" b="b"/>
                <a:pathLst>
                  <a:path w="1811417" h="1812273">
                    <a:moveTo>
                      <a:pt x="168410" y="0"/>
                    </a:moveTo>
                    <a:lnTo>
                      <a:pt x="1643007" y="0"/>
                    </a:lnTo>
                    <a:cubicBezTo>
                      <a:pt x="1736017" y="0"/>
                      <a:pt x="1811417" y="75400"/>
                      <a:pt x="1811417" y="168410"/>
                    </a:cubicBezTo>
                    <a:lnTo>
                      <a:pt x="1811417" y="1643863"/>
                    </a:lnTo>
                    <a:cubicBezTo>
                      <a:pt x="1811417" y="1688528"/>
                      <a:pt x="1793674" y="1731364"/>
                      <a:pt x="1762091" y="1762947"/>
                    </a:cubicBezTo>
                    <a:cubicBezTo>
                      <a:pt x="1730508" y="1794530"/>
                      <a:pt x="1687672" y="1812273"/>
                      <a:pt x="1643007" y="1812273"/>
                    </a:cubicBezTo>
                    <a:lnTo>
                      <a:pt x="168410" y="1812273"/>
                    </a:lnTo>
                    <a:cubicBezTo>
                      <a:pt x="123745" y="1812273"/>
                      <a:pt x="80909" y="1794530"/>
                      <a:pt x="49326" y="1762947"/>
                    </a:cubicBezTo>
                    <a:cubicBezTo>
                      <a:pt x="17743" y="1731364"/>
                      <a:pt x="0" y="1688528"/>
                      <a:pt x="0" y="1643863"/>
                    </a:cubicBezTo>
                    <a:lnTo>
                      <a:pt x="0" y="168410"/>
                    </a:lnTo>
                    <a:cubicBezTo>
                      <a:pt x="0" y="123745"/>
                      <a:pt x="17743" y="80909"/>
                      <a:pt x="49326" y="49326"/>
                    </a:cubicBezTo>
                    <a:cubicBezTo>
                      <a:pt x="80909" y="17743"/>
                      <a:pt x="123745" y="0"/>
                      <a:pt x="168410" y="0"/>
                    </a:cubicBezTo>
                    <a:close/>
                  </a:path>
                </a:pathLst>
              </a:custGeom>
              <a:solidFill>
                <a:srgbClr val="1E4541"/>
              </a:solidFill>
            </p:spPr>
          </p:sp>
          <p:sp>
            <p:nvSpPr>
              <p:cNvPr id="12" name="TextBox 12"/>
              <p:cNvSpPr txBox="1"/>
              <p:nvPr/>
            </p:nvSpPr>
            <p:spPr>
              <a:xfrm>
                <a:off x="0" y="-38100"/>
                <a:ext cx="1811417" cy="1850373"/>
              </a:xfrm>
              <a:prstGeom prst="rect">
                <a:avLst/>
              </a:prstGeom>
            </p:spPr>
            <p:txBody>
              <a:bodyPr lIns="18806" tIns="18806" rIns="18806" bIns="18806" rtlCol="0" anchor="ctr"/>
              <a:lstStyle/>
              <a:p>
                <a:pPr algn="ctr">
                  <a:lnSpc>
                    <a:spcPts val="2660"/>
                  </a:lnSpc>
                  <a:spcBef>
                    <a:spcPct val="0"/>
                  </a:spcBef>
                </a:pPr>
                <a:endParaRPr/>
              </a:p>
            </p:txBody>
          </p:sp>
        </p:grpSp>
        <p:grpSp>
          <p:nvGrpSpPr>
            <p:cNvPr id="13" name="Group 13"/>
            <p:cNvGrpSpPr/>
            <p:nvPr/>
          </p:nvGrpSpPr>
          <p:grpSpPr>
            <a:xfrm rot="-5400000">
              <a:off x="708808" y="710450"/>
              <a:ext cx="183882" cy="183969"/>
              <a:chOff x="0" y="0"/>
              <a:chExt cx="1811417" cy="1812273"/>
            </a:xfrm>
          </p:grpSpPr>
          <p:sp>
            <p:nvSpPr>
              <p:cNvPr id="14" name="Freeform 14"/>
              <p:cNvSpPr/>
              <p:nvPr/>
            </p:nvSpPr>
            <p:spPr>
              <a:xfrm>
                <a:off x="0" y="0"/>
                <a:ext cx="1811417" cy="1812273"/>
              </a:xfrm>
              <a:custGeom>
                <a:avLst/>
                <a:gdLst/>
                <a:ahLst/>
                <a:cxnLst/>
                <a:rect l="l" t="t" r="r" b="b"/>
                <a:pathLst>
                  <a:path w="1811417" h="1812273">
                    <a:moveTo>
                      <a:pt x="168410" y="0"/>
                    </a:moveTo>
                    <a:lnTo>
                      <a:pt x="1643007" y="0"/>
                    </a:lnTo>
                    <a:cubicBezTo>
                      <a:pt x="1736017" y="0"/>
                      <a:pt x="1811417" y="75400"/>
                      <a:pt x="1811417" y="168410"/>
                    </a:cubicBezTo>
                    <a:lnTo>
                      <a:pt x="1811417" y="1643863"/>
                    </a:lnTo>
                    <a:cubicBezTo>
                      <a:pt x="1811417" y="1688528"/>
                      <a:pt x="1793674" y="1731364"/>
                      <a:pt x="1762091" y="1762947"/>
                    </a:cubicBezTo>
                    <a:cubicBezTo>
                      <a:pt x="1730508" y="1794530"/>
                      <a:pt x="1687672" y="1812273"/>
                      <a:pt x="1643007" y="1812273"/>
                    </a:cubicBezTo>
                    <a:lnTo>
                      <a:pt x="168410" y="1812273"/>
                    </a:lnTo>
                    <a:cubicBezTo>
                      <a:pt x="123745" y="1812273"/>
                      <a:pt x="80909" y="1794530"/>
                      <a:pt x="49326" y="1762947"/>
                    </a:cubicBezTo>
                    <a:cubicBezTo>
                      <a:pt x="17743" y="1731364"/>
                      <a:pt x="0" y="1688528"/>
                      <a:pt x="0" y="1643863"/>
                    </a:cubicBezTo>
                    <a:lnTo>
                      <a:pt x="0" y="168410"/>
                    </a:lnTo>
                    <a:cubicBezTo>
                      <a:pt x="0" y="123745"/>
                      <a:pt x="17743" y="80909"/>
                      <a:pt x="49326" y="49326"/>
                    </a:cubicBezTo>
                    <a:cubicBezTo>
                      <a:pt x="80909" y="17743"/>
                      <a:pt x="123745" y="0"/>
                      <a:pt x="168410" y="0"/>
                    </a:cubicBezTo>
                    <a:close/>
                  </a:path>
                </a:pathLst>
              </a:custGeom>
              <a:solidFill>
                <a:srgbClr val="1E4541"/>
              </a:solidFill>
            </p:spPr>
          </p:sp>
          <p:sp>
            <p:nvSpPr>
              <p:cNvPr id="15" name="TextBox 15"/>
              <p:cNvSpPr txBox="1"/>
              <p:nvPr/>
            </p:nvSpPr>
            <p:spPr>
              <a:xfrm>
                <a:off x="0" y="-38100"/>
                <a:ext cx="1811417" cy="1850373"/>
              </a:xfrm>
              <a:prstGeom prst="rect">
                <a:avLst/>
              </a:prstGeom>
            </p:spPr>
            <p:txBody>
              <a:bodyPr lIns="18806" tIns="18806" rIns="18806" bIns="18806" rtlCol="0" anchor="ctr"/>
              <a:lstStyle/>
              <a:p>
                <a:pPr algn="ctr">
                  <a:lnSpc>
                    <a:spcPts val="2660"/>
                  </a:lnSpc>
                  <a:spcBef>
                    <a:spcPct val="0"/>
                  </a:spcBef>
                </a:pPr>
                <a:endParaRPr/>
              </a:p>
            </p:txBody>
          </p:sp>
        </p:grpSp>
        <p:grpSp>
          <p:nvGrpSpPr>
            <p:cNvPr id="16" name="Group 16"/>
            <p:cNvGrpSpPr/>
            <p:nvPr/>
          </p:nvGrpSpPr>
          <p:grpSpPr>
            <a:xfrm rot="-5400000">
              <a:off x="1419354" y="710501"/>
              <a:ext cx="183882" cy="183969"/>
              <a:chOff x="0" y="0"/>
              <a:chExt cx="1811417" cy="1812273"/>
            </a:xfrm>
          </p:grpSpPr>
          <p:sp>
            <p:nvSpPr>
              <p:cNvPr id="17" name="Freeform 17"/>
              <p:cNvSpPr/>
              <p:nvPr/>
            </p:nvSpPr>
            <p:spPr>
              <a:xfrm>
                <a:off x="0" y="0"/>
                <a:ext cx="1811417" cy="1812273"/>
              </a:xfrm>
              <a:custGeom>
                <a:avLst/>
                <a:gdLst/>
                <a:ahLst/>
                <a:cxnLst/>
                <a:rect l="l" t="t" r="r" b="b"/>
                <a:pathLst>
                  <a:path w="1811417" h="1812273">
                    <a:moveTo>
                      <a:pt x="168410" y="0"/>
                    </a:moveTo>
                    <a:lnTo>
                      <a:pt x="1643007" y="0"/>
                    </a:lnTo>
                    <a:cubicBezTo>
                      <a:pt x="1736017" y="0"/>
                      <a:pt x="1811417" y="75400"/>
                      <a:pt x="1811417" y="168410"/>
                    </a:cubicBezTo>
                    <a:lnTo>
                      <a:pt x="1811417" y="1643863"/>
                    </a:lnTo>
                    <a:cubicBezTo>
                      <a:pt x="1811417" y="1688528"/>
                      <a:pt x="1793674" y="1731364"/>
                      <a:pt x="1762091" y="1762947"/>
                    </a:cubicBezTo>
                    <a:cubicBezTo>
                      <a:pt x="1730508" y="1794530"/>
                      <a:pt x="1687672" y="1812273"/>
                      <a:pt x="1643007" y="1812273"/>
                    </a:cubicBezTo>
                    <a:lnTo>
                      <a:pt x="168410" y="1812273"/>
                    </a:lnTo>
                    <a:cubicBezTo>
                      <a:pt x="123745" y="1812273"/>
                      <a:pt x="80909" y="1794530"/>
                      <a:pt x="49326" y="1762947"/>
                    </a:cubicBezTo>
                    <a:cubicBezTo>
                      <a:pt x="17743" y="1731364"/>
                      <a:pt x="0" y="1688528"/>
                      <a:pt x="0" y="1643863"/>
                    </a:cubicBezTo>
                    <a:lnTo>
                      <a:pt x="0" y="168410"/>
                    </a:lnTo>
                    <a:cubicBezTo>
                      <a:pt x="0" y="123745"/>
                      <a:pt x="17743" y="80909"/>
                      <a:pt x="49326" y="49326"/>
                    </a:cubicBezTo>
                    <a:cubicBezTo>
                      <a:pt x="80909" y="17743"/>
                      <a:pt x="123745" y="0"/>
                      <a:pt x="168410" y="0"/>
                    </a:cubicBezTo>
                    <a:close/>
                  </a:path>
                </a:pathLst>
              </a:custGeom>
              <a:solidFill>
                <a:srgbClr val="1E4541"/>
              </a:solidFill>
            </p:spPr>
          </p:sp>
          <p:sp>
            <p:nvSpPr>
              <p:cNvPr id="18" name="TextBox 18"/>
              <p:cNvSpPr txBox="1"/>
              <p:nvPr/>
            </p:nvSpPr>
            <p:spPr>
              <a:xfrm>
                <a:off x="0" y="-38100"/>
                <a:ext cx="1811417" cy="1850373"/>
              </a:xfrm>
              <a:prstGeom prst="rect">
                <a:avLst/>
              </a:prstGeom>
            </p:spPr>
            <p:txBody>
              <a:bodyPr lIns="18806" tIns="18806" rIns="18806" bIns="18806" rtlCol="0" anchor="ctr"/>
              <a:lstStyle/>
              <a:p>
                <a:pPr algn="ctr">
                  <a:lnSpc>
                    <a:spcPts val="2660"/>
                  </a:lnSpc>
                  <a:spcBef>
                    <a:spcPct val="0"/>
                  </a:spcBef>
                </a:pPr>
                <a:endParaRPr/>
              </a:p>
            </p:txBody>
          </p:sp>
        </p:grpSp>
        <p:grpSp>
          <p:nvGrpSpPr>
            <p:cNvPr id="19" name="Group 19"/>
            <p:cNvGrpSpPr/>
            <p:nvPr/>
          </p:nvGrpSpPr>
          <p:grpSpPr>
            <a:xfrm rot="-5400000">
              <a:off x="43" y="1420943"/>
              <a:ext cx="183882" cy="183969"/>
              <a:chOff x="0" y="0"/>
              <a:chExt cx="1811417" cy="1812273"/>
            </a:xfrm>
          </p:grpSpPr>
          <p:sp>
            <p:nvSpPr>
              <p:cNvPr id="20" name="Freeform 20"/>
              <p:cNvSpPr/>
              <p:nvPr/>
            </p:nvSpPr>
            <p:spPr>
              <a:xfrm>
                <a:off x="0" y="0"/>
                <a:ext cx="1811417" cy="1812273"/>
              </a:xfrm>
              <a:custGeom>
                <a:avLst/>
                <a:gdLst/>
                <a:ahLst/>
                <a:cxnLst/>
                <a:rect l="l" t="t" r="r" b="b"/>
                <a:pathLst>
                  <a:path w="1811417" h="1812273">
                    <a:moveTo>
                      <a:pt x="168410" y="0"/>
                    </a:moveTo>
                    <a:lnTo>
                      <a:pt x="1643007" y="0"/>
                    </a:lnTo>
                    <a:cubicBezTo>
                      <a:pt x="1736017" y="0"/>
                      <a:pt x="1811417" y="75400"/>
                      <a:pt x="1811417" y="168410"/>
                    </a:cubicBezTo>
                    <a:lnTo>
                      <a:pt x="1811417" y="1643863"/>
                    </a:lnTo>
                    <a:cubicBezTo>
                      <a:pt x="1811417" y="1688528"/>
                      <a:pt x="1793674" y="1731364"/>
                      <a:pt x="1762091" y="1762947"/>
                    </a:cubicBezTo>
                    <a:cubicBezTo>
                      <a:pt x="1730508" y="1794530"/>
                      <a:pt x="1687672" y="1812273"/>
                      <a:pt x="1643007" y="1812273"/>
                    </a:cubicBezTo>
                    <a:lnTo>
                      <a:pt x="168410" y="1812273"/>
                    </a:lnTo>
                    <a:cubicBezTo>
                      <a:pt x="123745" y="1812273"/>
                      <a:pt x="80909" y="1794530"/>
                      <a:pt x="49326" y="1762947"/>
                    </a:cubicBezTo>
                    <a:cubicBezTo>
                      <a:pt x="17743" y="1731364"/>
                      <a:pt x="0" y="1688528"/>
                      <a:pt x="0" y="1643863"/>
                    </a:cubicBezTo>
                    <a:lnTo>
                      <a:pt x="0" y="168410"/>
                    </a:lnTo>
                    <a:cubicBezTo>
                      <a:pt x="0" y="123745"/>
                      <a:pt x="17743" y="80909"/>
                      <a:pt x="49326" y="49326"/>
                    </a:cubicBezTo>
                    <a:cubicBezTo>
                      <a:pt x="80909" y="17743"/>
                      <a:pt x="123745" y="0"/>
                      <a:pt x="168410" y="0"/>
                    </a:cubicBezTo>
                    <a:close/>
                  </a:path>
                </a:pathLst>
              </a:custGeom>
              <a:solidFill>
                <a:srgbClr val="1E4541"/>
              </a:solidFill>
            </p:spPr>
          </p:sp>
          <p:sp>
            <p:nvSpPr>
              <p:cNvPr id="21" name="TextBox 21"/>
              <p:cNvSpPr txBox="1"/>
              <p:nvPr/>
            </p:nvSpPr>
            <p:spPr>
              <a:xfrm>
                <a:off x="0" y="-38100"/>
                <a:ext cx="1811417" cy="1850373"/>
              </a:xfrm>
              <a:prstGeom prst="rect">
                <a:avLst/>
              </a:prstGeom>
            </p:spPr>
            <p:txBody>
              <a:bodyPr lIns="18806" tIns="18806" rIns="18806" bIns="18806" rtlCol="0" anchor="ctr"/>
              <a:lstStyle/>
              <a:p>
                <a:pPr algn="ctr">
                  <a:lnSpc>
                    <a:spcPts val="2660"/>
                  </a:lnSpc>
                  <a:spcBef>
                    <a:spcPct val="0"/>
                  </a:spcBef>
                </a:pPr>
                <a:endParaRPr/>
              </a:p>
            </p:txBody>
          </p:sp>
        </p:grpSp>
        <p:grpSp>
          <p:nvGrpSpPr>
            <p:cNvPr id="22" name="Group 22"/>
            <p:cNvGrpSpPr/>
            <p:nvPr/>
          </p:nvGrpSpPr>
          <p:grpSpPr>
            <a:xfrm rot="-5400000">
              <a:off x="708808" y="1420943"/>
              <a:ext cx="183882" cy="183969"/>
              <a:chOff x="0" y="0"/>
              <a:chExt cx="1811417" cy="1812273"/>
            </a:xfrm>
          </p:grpSpPr>
          <p:sp>
            <p:nvSpPr>
              <p:cNvPr id="23" name="Freeform 23"/>
              <p:cNvSpPr/>
              <p:nvPr/>
            </p:nvSpPr>
            <p:spPr>
              <a:xfrm>
                <a:off x="0" y="0"/>
                <a:ext cx="1811417" cy="1812273"/>
              </a:xfrm>
              <a:custGeom>
                <a:avLst/>
                <a:gdLst/>
                <a:ahLst/>
                <a:cxnLst/>
                <a:rect l="l" t="t" r="r" b="b"/>
                <a:pathLst>
                  <a:path w="1811417" h="1812273">
                    <a:moveTo>
                      <a:pt x="168410" y="0"/>
                    </a:moveTo>
                    <a:lnTo>
                      <a:pt x="1643007" y="0"/>
                    </a:lnTo>
                    <a:cubicBezTo>
                      <a:pt x="1736017" y="0"/>
                      <a:pt x="1811417" y="75400"/>
                      <a:pt x="1811417" y="168410"/>
                    </a:cubicBezTo>
                    <a:lnTo>
                      <a:pt x="1811417" y="1643863"/>
                    </a:lnTo>
                    <a:cubicBezTo>
                      <a:pt x="1811417" y="1688528"/>
                      <a:pt x="1793674" y="1731364"/>
                      <a:pt x="1762091" y="1762947"/>
                    </a:cubicBezTo>
                    <a:cubicBezTo>
                      <a:pt x="1730508" y="1794530"/>
                      <a:pt x="1687672" y="1812273"/>
                      <a:pt x="1643007" y="1812273"/>
                    </a:cubicBezTo>
                    <a:lnTo>
                      <a:pt x="168410" y="1812273"/>
                    </a:lnTo>
                    <a:cubicBezTo>
                      <a:pt x="123745" y="1812273"/>
                      <a:pt x="80909" y="1794530"/>
                      <a:pt x="49326" y="1762947"/>
                    </a:cubicBezTo>
                    <a:cubicBezTo>
                      <a:pt x="17743" y="1731364"/>
                      <a:pt x="0" y="1688528"/>
                      <a:pt x="0" y="1643863"/>
                    </a:cubicBezTo>
                    <a:lnTo>
                      <a:pt x="0" y="168410"/>
                    </a:lnTo>
                    <a:cubicBezTo>
                      <a:pt x="0" y="123745"/>
                      <a:pt x="17743" y="80909"/>
                      <a:pt x="49326" y="49326"/>
                    </a:cubicBezTo>
                    <a:cubicBezTo>
                      <a:pt x="80909" y="17743"/>
                      <a:pt x="123745" y="0"/>
                      <a:pt x="168410" y="0"/>
                    </a:cubicBezTo>
                    <a:close/>
                  </a:path>
                </a:pathLst>
              </a:custGeom>
              <a:solidFill>
                <a:srgbClr val="1E4541"/>
              </a:solidFill>
            </p:spPr>
          </p:sp>
          <p:sp>
            <p:nvSpPr>
              <p:cNvPr id="24" name="TextBox 24"/>
              <p:cNvSpPr txBox="1"/>
              <p:nvPr/>
            </p:nvSpPr>
            <p:spPr>
              <a:xfrm>
                <a:off x="0" y="-38100"/>
                <a:ext cx="1811417" cy="1850373"/>
              </a:xfrm>
              <a:prstGeom prst="rect">
                <a:avLst/>
              </a:prstGeom>
            </p:spPr>
            <p:txBody>
              <a:bodyPr lIns="18806" tIns="18806" rIns="18806" bIns="18806" rtlCol="0" anchor="ctr"/>
              <a:lstStyle/>
              <a:p>
                <a:pPr algn="ctr">
                  <a:lnSpc>
                    <a:spcPts val="2660"/>
                  </a:lnSpc>
                  <a:spcBef>
                    <a:spcPct val="0"/>
                  </a:spcBef>
                </a:pPr>
                <a:endParaRPr/>
              </a:p>
            </p:txBody>
          </p:sp>
        </p:grpSp>
        <p:grpSp>
          <p:nvGrpSpPr>
            <p:cNvPr id="25" name="Group 25"/>
            <p:cNvGrpSpPr/>
            <p:nvPr/>
          </p:nvGrpSpPr>
          <p:grpSpPr>
            <a:xfrm rot="-5400000">
              <a:off x="43" y="2131436"/>
              <a:ext cx="183882" cy="183969"/>
              <a:chOff x="0" y="0"/>
              <a:chExt cx="1811417" cy="1812273"/>
            </a:xfrm>
          </p:grpSpPr>
          <p:sp>
            <p:nvSpPr>
              <p:cNvPr id="26" name="Freeform 26"/>
              <p:cNvSpPr/>
              <p:nvPr/>
            </p:nvSpPr>
            <p:spPr>
              <a:xfrm>
                <a:off x="0" y="0"/>
                <a:ext cx="1811417" cy="1812273"/>
              </a:xfrm>
              <a:custGeom>
                <a:avLst/>
                <a:gdLst/>
                <a:ahLst/>
                <a:cxnLst/>
                <a:rect l="l" t="t" r="r" b="b"/>
                <a:pathLst>
                  <a:path w="1811417" h="1812273">
                    <a:moveTo>
                      <a:pt x="168410" y="0"/>
                    </a:moveTo>
                    <a:lnTo>
                      <a:pt x="1643007" y="0"/>
                    </a:lnTo>
                    <a:cubicBezTo>
                      <a:pt x="1736017" y="0"/>
                      <a:pt x="1811417" y="75400"/>
                      <a:pt x="1811417" y="168410"/>
                    </a:cubicBezTo>
                    <a:lnTo>
                      <a:pt x="1811417" y="1643863"/>
                    </a:lnTo>
                    <a:cubicBezTo>
                      <a:pt x="1811417" y="1688528"/>
                      <a:pt x="1793674" y="1731364"/>
                      <a:pt x="1762091" y="1762947"/>
                    </a:cubicBezTo>
                    <a:cubicBezTo>
                      <a:pt x="1730508" y="1794530"/>
                      <a:pt x="1687672" y="1812273"/>
                      <a:pt x="1643007" y="1812273"/>
                    </a:cubicBezTo>
                    <a:lnTo>
                      <a:pt x="168410" y="1812273"/>
                    </a:lnTo>
                    <a:cubicBezTo>
                      <a:pt x="123745" y="1812273"/>
                      <a:pt x="80909" y="1794530"/>
                      <a:pt x="49326" y="1762947"/>
                    </a:cubicBezTo>
                    <a:cubicBezTo>
                      <a:pt x="17743" y="1731364"/>
                      <a:pt x="0" y="1688528"/>
                      <a:pt x="0" y="1643863"/>
                    </a:cubicBezTo>
                    <a:lnTo>
                      <a:pt x="0" y="168410"/>
                    </a:lnTo>
                    <a:cubicBezTo>
                      <a:pt x="0" y="123745"/>
                      <a:pt x="17743" y="80909"/>
                      <a:pt x="49326" y="49326"/>
                    </a:cubicBezTo>
                    <a:cubicBezTo>
                      <a:pt x="80909" y="17743"/>
                      <a:pt x="123745" y="0"/>
                      <a:pt x="168410" y="0"/>
                    </a:cubicBezTo>
                    <a:close/>
                  </a:path>
                </a:pathLst>
              </a:custGeom>
              <a:solidFill>
                <a:srgbClr val="1E4541"/>
              </a:solidFill>
            </p:spPr>
          </p:sp>
          <p:sp>
            <p:nvSpPr>
              <p:cNvPr id="27" name="TextBox 27"/>
              <p:cNvSpPr txBox="1"/>
              <p:nvPr/>
            </p:nvSpPr>
            <p:spPr>
              <a:xfrm>
                <a:off x="0" y="-38100"/>
                <a:ext cx="1811417" cy="1850373"/>
              </a:xfrm>
              <a:prstGeom prst="rect">
                <a:avLst/>
              </a:prstGeom>
            </p:spPr>
            <p:txBody>
              <a:bodyPr lIns="18806" tIns="18806" rIns="18806" bIns="18806" rtlCol="0" anchor="ctr"/>
              <a:lstStyle/>
              <a:p>
                <a:pPr algn="ctr">
                  <a:lnSpc>
                    <a:spcPts val="2660"/>
                  </a:lnSpc>
                  <a:spcBef>
                    <a:spcPct val="0"/>
                  </a:spcBef>
                </a:pPr>
                <a:endParaRPr/>
              </a:p>
            </p:txBody>
          </p:sp>
        </p:grpSp>
        <p:grpSp>
          <p:nvGrpSpPr>
            <p:cNvPr id="28" name="Group 28"/>
            <p:cNvGrpSpPr/>
            <p:nvPr/>
          </p:nvGrpSpPr>
          <p:grpSpPr>
            <a:xfrm rot="-5400000">
              <a:off x="43" y="-43"/>
              <a:ext cx="183882" cy="183969"/>
              <a:chOff x="0" y="0"/>
              <a:chExt cx="1811417" cy="1812273"/>
            </a:xfrm>
          </p:grpSpPr>
          <p:sp>
            <p:nvSpPr>
              <p:cNvPr id="29" name="Freeform 29"/>
              <p:cNvSpPr/>
              <p:nvPr/>
            </p:nvSpPr>
            <p:spPr>
              <a:xfrm>
                <a:off x="0" y="0"/>
                <a:ext cx="1811417" cy="1812273"/>
              </a:xfrm>
              <a:custGeom>
                <a:avLst/>
                <a:gdLst/>
                <a:ahLst/>
                <a:cxnLst/>
                <a:rect l="l" t="t" r="r" b="b"/>
                <a:pathLst>
                  <a:path w="1811417" h="1812273">
                    <a:moveTo>
                      <a:pt x="168410" y="0"/>
                    </a:moveTo>
                    <a:lnTo>
                      <a:pt x="1643007" y="0"/>
                    </a:lnTo>
                    <a:cubicBezTo>
                      <a:pt x="1736017" y="0"/>
                      <a:pt x="1811417" y="75400"/>
                      <a:pt x="1811417" y="168410"/>
                    </a:cubicBezTo>
                    <a:lnTo>
                      <a:pt x="1811417" y="1643863"/>
                    </a:lnTo>
                    <a:cubicBezTo>
                      <a:pt x="1811417" y="1688528"/>
                      <a:pt x="1793674" y="1731364"/>
                      <a:pt x="1762091" y="1762947"/>
                    </a:cubicBezTo>
                    <a:cubicBezTo>
                      <a:pt x="1730508" y="1794530"/>
                      <a:pt x="1687672" y="1812273"/>
                      <a:pt x="1643007" y="1812273"/>
                    </a:cubicBezTo>
                    <a:lnTo>
                      <a:pt x="168410" y="1812273"/>
                    </a:lnTo>
                    <a:cubicBezTo>
                      <a:pt x="123745" y="1812273"/>
                      <a:pt x="80909" y="1794530"/>
                      <a:pt x="49326" y="1762947"/>
                    </a:cubicBezTo>
                    <a:cubicBezTo>
                      <a:pt x="17743" y="1731364"/>
                      <a:pt x="0" y="1688528"/>
                      <a:pt x="0" y="1643863"/>
                    </a:cubicBezTo>
                    <a:lnTo>
                      <a:pt x="0" y="168410"/>
                    </a:lnTo>
                    <a:cubicBezTo>
                      <a:pt x="0" y="123745"/>
                      <a:pt x="17743" y="80909"/>
                      <a:pt x="49326" y="49326"/>
                    </a:cubicBezTo>
                    <a:cubicBezTo>
                      <a:pt x="80909" y="17743"/>
                      <a:pt x="123745" y="0"/>
                      <a:pt x="168410" y="0"/>
                    </a:cubicBezTo>
                    <a:close/>
                  </a:path>
                </a:pathLst>
              </a:custGeom>
              <a:solidFill>
                <a:srgbClr val="1E4541"/>
              </a:solidFill>
            </p:spPr>
          </p:sp>
          <p:sp>
            <p:nvSpPr>
              <p:cNvPr id="30" name="TextBox 30"/>
              <p:cNvSpPr txBox="1"/>
              <p:nvPr/>
            </p:nvSpPr>
            <p:spPr>
              <a:xfrm>
                <a:off x="0" y="-38100"/>
                <a:ext cx="1811417" cy="1850373"/>
              </a:xfrm>
              <a:prstGeom prst="rect">
                <a:avLst/>
              </a:prstGeom>
            </p:spPr>
            <p:txBody>
              <a:bodyPr lIns="18806" tIns="18806" rIns="18806" bIns="18806" rtlCol="0" anchor="ctr"/>
              <a:lstStyle/>
              <a:p>
                <a:pPr algn="ctr">
                  <a:lnSpc>
                    <a:spcPts val="2660"/>
                  </a:lnSpc>
                  <a:spcBef>
                    <a:spcPct val="0"/>
                  </a:spcBef>
                </a:pPr>
                <a:endParaRPr/>
              </a:p>
            </p:txBody>
          </p:sp>
        </p:grpSp>
        <p:grpSp>
          <p:nvGrpSpPr>
            <p:cNvPr id="31" name="Group 31"/>
            <p:cNvGrpSpPr/>
            <p:nvPr/>
          </p:nvGrpSpPr>
          <p:grpSpPr>
            <a:xfrm rot="-5400000">
              <a:off x="708808" y="-43"/>
              <a:ext cx="183882" cy="183969"/>
              <a:chOff x="0" y="0"/>
              <a:chExt cx="1811417" cy="1812273"/>
            </a:xfrm>
          </p:grpSpPr>
          <p:sp>
            <p:nvSpPr>
              <p:cNvPr id="32" name="Freeform 32"/>
              <p:cNvSpPr/>
              <p:nvPr/>
            </p:nvSpPr>
            <p:spPr>
              <a:xfrm>
                <a:off x="0" y="0"/>
                <a:ext cx="1811417" cy="1812273"/>
              </a:xfrm>
              <a:custGeom>
                <a:avLst/>
                <a:gdLst/>
                <a:ahLst/>
                <a:cxnLst/>
                <a:rect l="l" t="t" r="r" b="b"/>
                <a:pathLst>
                  <a:path w="1811417" h="1812273">
                    <a:moveTo>
                      <a:pt x="168410" y="0"/>
                    </a:moveTo>
                    <a:lnTo>
                      <a:pt x="1643007" y="0"/>
                    </a:lnTo>
                    <a:cubicBezTo>
                      <a:pt x="1736017" y="0"/>
                      <a:pt x="1811417" y="75400"/>
                      <a:pt x="1811417" y="168410"/>
                    </a:cubicBezTo>
                    <a:lnTo>
                      <a:pt x="1811417" y="1643863"/>
                    </a:lnTo>
                    <a:cubicBezTo>
                      <a:pt x="1811417" y="1688528"/>
                      <a:pt x="1793674" y="1731364"/>
                      <a:pt x="1762091" y="1762947"/>
                    </a:cubicBezTo>
                    <a:cubicBezTo>
                      <a:pt x="1730508" y="1794530"/>
                      <a:pt x="1687672" y="1812273"/>
                      <a:pt x="1643007" y="1812273"/>
                    </a:cubicBezTo>
                    <a:lnTo>
                      <a:pt x="168410" y="1812273"/>
                    </a:lnTo>
                    <a:cubicBezTo>
                      <a:pt x="123745" y="1812273"/>
                      <a:pt x="80909" y="1794530"/>
                      <a:pt x="49326" y="1762947"/>
                    </a:cubicBezTo>
                    <a:cubicBezTo>
                      <a:pt x="17743" y="1731364"/>
                      <a:pt x="0" y="1688528"/>
                      <a:pt x="0" y="1643863"/>
                    </a:cubicBezTo>
                    <a:lnTo>
                      <a:pt x="0" y="168410"/>
                    </a:lnTo>
                    <a:cubicBezTo>
                      <a:pt x="0" y="123745"/>
                      <a:pt x="17743" y="80909"/>
                      <a:pt x="49326" y="49326"/>
                    </a:cubicBezTo>
                    <a:cubicBezTo>
                      <a:pt x="80909" y="17743"/>
                      <a:pt x="123745" y="0"/>
                      <a:pt x="168410" y="0"/>
                    </a:cubicBezTo>
                    <a:close/>
                  </a:path>
                </a:pathLst>
              </a:custGeom>
              <a:solidFill>
                <a:srgbClr val="1E4541"/>
              </a:solidFill>
            </p:spPr>
          </p:sp>
          <p:sp>
            <p:nvSpPr>
              <p:cNvPr id="33" name="TextBox 33"/>
              <p:cNvSpPr txBox="1"/>
              <p:nvPr/>
            </p:nvSpPr>
            <p:spPr>
              <a:xfrm>
                <a:off x="0" y="-38100"/>
                <a:ext cx="1811417" cy="1850373"/>
              </a:xfrm>
              <a:prstGeom prst="rect">
                <a:avLst/>
              </a:prstGeom>
            </p:spPr>
            <p:txBody>
              <a:bodyPr lIns="18806" tIns="18806" rIns="18806" bIns="18806" rtlCol="0" anchor="ctr"/>
              <a:lstStyle/>
              <a:p>
                <a:pPr algn="ctr">
                  <a:lnSpc>
                    <a:spcPts val="2660"/>
                  </a:lnSpc>
                  <a:spcBef>
                    <a:spcPct val="0"/>
                  </a:spcBef>
                </a:pPr>
                <a:endParaRPr/>
              </a:p>
            </p:txBody>
          </p:sp>
        </p:grpSp>
        <p:grpSp>
          <p:nvGrpSpPr>
            <p:cNvPr id="34" name="Group 34"/>
            <p:cNvGrpSpPr/>
            <p:nvPr/>
          </p:nvGrpSpPr>
          <p:grpSpPr>
            <a:xfrm rot="-5400000">
              <a:off x="1419354" y="8"/>
              <a:ext cx="183882" cy="183969"/>
              <a:chOff x="0" y="0"/>
              <a:chExt cx="1811417" cy="1812273"/>
            </a:xfrm>
          </p:grpSpPr>
          <p:sp>
            <p:nvSpPr>
              <p:cNvPr id="35" name="Freeform 35"/>
              <p:cNvSpPr/>
              <p:nvPr/>
            </p:nvSpPr>
            <p:spPr>
              <a:xfrm>
                <a:off x="0" y="0"/>
                <a:ext cx="1811417" cy="1812273"/>
              </a:xfrm>
              <a:custGeom>
                <a:avLst/>
                <a:gdLst/>
                <a:ahLst/>
                <a:cxnLst/>
                <a:rect l="l" t="t" r="r" b="b"/>
                <a:pathLst>
                  <a:path w="1811417" h="1812273">
                    <a:moveTo>
                      <a:pt x="168410" y="0"/>
                    </a:moveTo>
                    <a:lnTo>
                      <a:pt x="1643007" y="0"/>
                    </a:lnTo>
                    <a:cubicBezTo>
                      <a:pt x="1736017" y="0"/>
                      <a:pt x="1811417" y="75400"/>
                      <a:pt x="1811417" y="168410"/>
                    </a:cubicBezTo>
                    <a:lnTo>
                      <a:pt x="1811417" y="1643863"/>
                    </a:lnTo>
                    <a:cubicBezTo>
                      <a:pt x="1811417" y="1688528"/>
                      <a:pt x="1793674" y="1731364"/>
                      <a:pt x="1762091" y="1762947"/>
                    </a:cubicBezTo>
                    <a:cubicBezTo>
                      <a:pt x="1730508" y="1794530"/>
                      <a:pt x="1687672" y="1812273"/>
                      <a:pt x="1643007" y="1812273"/>
                    </a:cubicBezTo>
                    <a:lnTo>
                      <a:pt x="168410" y="1812273"/>
                    </a:lnTo>
                    <a:cubicBezTo>
                      <a:pt x="123745" y="1812273"/>
                      <a:pt x="80909" y="1794530"/>
                      <a:pt x="49326" y="1762947"/>
                    </a:cubicBezTo>
                    <a:cubicBezTo>
                      <a:pt x="17743" y="1731364"/>
                      <a:pt x="0" y="1688528"/>
                      <a:pt x="0" y="1643863"/>
                    </a:cubicBezTo>
                    <a:lnTo>
                      <a:pt x="0" y="168410"/>
                    </a:lnTo>
                    <a:cubicBezTo>
                      <a:pt x="0" y="123745"/>
                      <a:pt x="17743" y="80909"/>
                      <a:pt x="49326" y="49326"/>
                    </a:cubicBezTo>
                    <a:cubicBezTo>
                      <a:pt x="80909" y="17743"/>
                      <a:pt x="123745" y="0"/>
                      <a:pt x="168410" y="0"/>
                    </a:cubicBezTo>
                    <a:close/>
                  </a:path>
                </a:pathLst>
              </a:custGeom>
              <a:solidFill>
                <a:srgbClr val="1E4541"/>
              </a:solidFill>
            </p:spPr>
          </p:sp>
          <p:sp>
            <p:nvSpPr>
              <p:cNvPr id="36" name="TextBox 36"/>
              <p:cNvSpPr txBox="1"/>
              <p:nvPr/>
            </p:nvSpPr>
            <p:spPr>
              <a:xfrm>
                <a:off x="0" y="-38100"/>
                <a:ext cx="1811417" cy="1850373"/>
              </a:xfrm>
              <a:prstGeom prst="rect">
                <a:avLst/>
              </a:prstGeom>
            </p:spPr>
            <p:txBody>
              <a:bodyPr lIns="18806" tIns="18806" rIns="18806" bIns="18806" rtlCol="0" anchor="ctr"/>
              <a:lstStyle/>
              <a:p>
                <a:pPr algn="ctr">
                  <a:lnSpc>
                    <a:spcPts val="2660"/>
                  </a:lnSpc>
                  <a:spcBef>
                    <a:spcPct val="0"/>
                  </a:spcBef>
                </a:pPr>
                <a:endParaRPr/>
              </a:p>
            </p:txBody>
          </p:sp>
        </p:grpSp>
        <p:grpSp>
          <p:nvGrpSpPr>
            <p:cNvPr id="37" name="Group 37"/>
            <p:cNvGrpSpPr/>
            <p:nvPr/>
          </p:nvGrpSpPr>
          <p:grpSpPr>
            <a:xfrm rot="-5400000">
              <a:off x="2136441" y="8"/>
              <a:ext cx="183882" cy="183969"/>
              <a:chOff x="0" y="0"/>
              <a:chExt cx="1811417" cy="1812273"/>
            </a:xfrm>
          </p:grpSpPr>
          <p:sp>
            <p:nvSpPr>
              <p:cNvPr id="38" name="Freeform 38"/>
              <p:cNvSpPr/>
              <p:nvPr/>
            </p:nvSpPr>
            <p:spPr>
              <a:xfrm>
                <a:off x="0" y="0"/>
                <a:ext cx="1811417" cy="1812273"/>
              </a:xfrm>
              <a:custGeom>
                <a:avLst/>
                <a:gdLst/>
                <a:ahLst/>
                <a:cxnLst/>
                <a:rect l="l" t="t" r="r" b="b"/>
                <a:pathLst>
                  <a:path w="1811417" h="1812273">
                    <a:moveTo>
                      <a:pt x="168410" y="0"/>
                    </a:moveTo>
                    <a:lnTo>
                      <a:pt x="1643007" y="0"/>
                    </a:lnTo>
                    <a:cubicBezTo>
                      <a:pt x="1736017" y="0"/>
                      <a:pt x="1811417" y="75400"/>
                      <a:pt x="1811417" y="168410"/>
                    </a:cubicBezTo>
                    <a:lnTo>
                      <a:pt x="1811417" y="1643863"/>
                    </a:lnTo>
                    <a:cubicBezTo>
                      <a:pt x="1811417" y="1688528"/>
                      <a:pt x="1793674" y="1731364"/>
                      <a:pt x="1762091" y="1762947"/>
                    </a:cubicBezTo>
                    <a:cubicBezTo>
                      <a:pt x="1730508" y="1794530"/>
                      <a:pt x="1687672" y="1812273"/>
                      <a:pt x="1643007" y="1812273"/>
                    </a:cubicBezTo>
                    <a:lnTo>
                      <a:pt x="168410" y="1812273"/>
                    </a:lnTo>
                    <a:cubicBezTo>
                      <a:pt x="123745" y="1812273"/>
                      <a:pt x="80909" y="1794530"/>
                      <a:pt x="49326" y="1762947"/>
                    </a:cubicBezTo>
                    <a:cubicBezTo>
                      <a:pt x="17743" y="1731364"/>
                      <a:pt x="0" y="1688528"/>
                      <a:pt x="0" y="1643863"/>
                    </a:cubicBezTo>
                    <a:lnTo>
                      <a:pt x="0" y="168410"/>
                    </a:lnTo>
                    <a:cubicBezTo>
                      <a:pt x="0" y="123745"/>
                      <a:pt x="17743" y="80909"/>
                      <a:pt x="49326" y="49326"/>
                    </a:cubicBezTo>
                    <a:cubicBezTo>
                      <a:pt x="80909" y="17743"/>
                      <a:pt x="123745" y="0"/>
                      <a:pt x="168410" y="0"/>
                    </a:cubicBezTo>
                    <a:close/>
                  </a:path>
                </a:pathLst>
              </a:custGeom>
              <a:solidFill>
                <a:srgbClr val="1E4541"/>
              </a:solidFill>
            </p:spPr>
          </p:sp>
          <p:sp>
            <p:nvSpPr>
              <p:cNvPr id="39" name="TextBox 39"/>
              <p:cNvSpPr txBox="1"/>
              <p:nvPr/>
            </p:nvSpPr>
            <p:spPr>
              <a:xfrm>
                <a:off x="0" y="-38100"/>
                <a:ext cx="1811417" cy="1850373"/>
              </a:xfrm>
              <a:prstGeom prst="rect">
                <a:avLst/>
              </a:prstGeom>
            </p:spPr>
            <p:txBody>
              <a:bodyPr lIns="18806" tIns="18806" rIns="18806" bIns="18806" rtlCol="0" anchor="ctr"/>
              <a:lstStyle/>
              <a:p>
                <a:pPr algn="ctr">
                  <a:lnSpc>
                    <a:spcPts val="2660"/>
                  </a:lnSpc>
                  <a:spcBef>
                    <a:spcPct val="0"/>
                  </a:spcBef>
                </a:pPr>
                <a:endParaRPr/>
              </a:p>
            </p:txBody>
          </p:sp>
        </p:grpSp>
      </p:grpSp>
      <p:grpSp>
        <p:nvGrpSpPr>
          <p:cNvPr id="40" name="Group 40"/>
          <p:cNvGrpSpPr/>
          <p:nvPr/>
        </p:nvGrpSpPr>
        <p:grpSpPr>
          <a:xfrm>
            <a:off x="16053186" y="514350"/>
            <a:ext cx="1736521" cy="1740275"/>
            <a:chOff x="0" y="0"/>
            <a:chExt cx="2315362" cy="2320367"/>
          </a:xfrm>
        </p:grpSpPr>
        <p:grpSp>
          <p:nvGrpSpPr>
            <p:cNvPr id="41" name="Group 41"/>
            <p:cNvGrpSpPr/>
            <p:nvPr/>
          </p:nvGrpSpPr>
          <p:grpSpPr>
            <a:xfrm>
              <a:off x="1420986" y="0"/>
              <a:ext cx="183882" cy="183969"/>
              <a:chOff x="0" y="0"/>
              <a:chExt cx="1811417" cy="1812273"/>
            </a:xfrm>
          </p:grpSpPr>
          <p:sp>
            <p:nvSpPr>
              <p:cNvPr id="42" name="Freeform 42"/>
              <p:cNvSpPr/>
              <p:nvPr/>
            </p:nvSpPr>
            <p:spPr>
              <a:xfrm>
                <a:off x="0" y="0"/>
                <a:ext cx="1811417" cy="1812273"/>
              </a:xfrm>
              <a:custGeom>
                <a:avLst/>
                <a:gdLst/>
                <a:ahLst/>
                <a:cxnLst/>
                <a:rect l="l" t="t" r="r" b="b"/>
                <a:pathLst>
                  <a:path w="1811417" h="1812273">
                    <a:moveTo>
                      <a:pt x="168410" y="0"/>
                    </a:moveTo>
                    <a:lnTo>
                      <a:pt x="1643007" y="0"/>
                    </a:lnTo>
                    <a:cubicBezTo>
                      <a:pt x="1736017" y="0"/>
                      <a:pt x="1811417" y="75400"/>
                      <a:pt x="1811417" y="168410"/>
                    </a:cubicBezTo>
                    <a:lnTo>
                      <a:pt x="1811417" y="1643863"/>
                    </a:lnTo>
                    <a:cubicBezTo>
                      <a:pt x="1811417" y="1688528"/>
                      <a:pt x="1793674" y="1731364"/>
                      <a:pt x="1762091" y="1762947"/>
                    </a:cubicBezTo>
                    <a:cubicBezTo>
                      <a:pt x="1730508" y="1794530"/>
                      <a:pt x="1687672" y="1812273"/>
                      <a:pt x="1643007" y="1812273"/>
                    </a:cubicBezTo>
                    <a:lnTo>
                      <a:pt x="168410" y="1812273"/>
                    </a:lnTo>
                    <a:cubicBezTo>
                      <a:pt x="123745" y="1812273"/>
                      <a:pt x="80909" y="1794530"/>
                      <a:pt x="49326" y="1762947"/>
                    </a:cubicBezTo>
                    <a:cubicBezTo>
                      <a:pt x="17743" y="1731364"/>
                      <a:pt x="0" y="1688528"/>
                      <a:pt x="0" y="1643863"/>
                    </a:cubicBezTo>
                    <a:lnTo>
                      <a:pt x="0" y="168410"/>
                    </a:lnTo>
                    <a:cubicBezTo>
                      <a:pt x="0" y="123745"/>
                      <a:pt x="17743" y="80909"/>
                      <a:pt x="49326" y="49326"/>
                    </a:cubicBezTo>
                    <a:cubicBezTo>
                      <a:pt x="80909" y="17743"/>
                      <a:pt x="123745" y="0"/>
                      <a:pt x="168410" y="0"/>
                    </a:cubicBezTo>
                    <a:close/>
                  </a:path>
                </a:pathLst>
              </a:custGeom>
              <a:solidFill>
                <a:srgbClr val="2E4033"/>
              </a:solidFill>
            </p:spPr>
          </p:sp>
          <p:sp>
            <p:nvSpPr>
              <p:cNvPr id="43" name="TextBox 43"/>
              <p:cNvSpPr txBox="1"/>
              <p:nvPr/>
            </p:nvSpPr>
            <p:spPr>
              <a:xfrm>
                <a:off x="0" y="-38100"/>
                <a:ext cx="1811417" cy="1850373"/>
              </a:xfrm>
              <a:prstGeom prst="rect">
                <a:avLst/>
              </a:prstGeom>
            </p:spPr>
            <p:txBody>
              <a:bodyPr lIns="18806" tIns="18806" rIns="18806" bIns="18806" rtlCol="0" anchor="ctr"/>
              <a:lstStyle/>
              <a:p>
                <a:pPr algn="ctr">
                  <a:lnSpc>
                    <a:spcPts val="2660"/>
                  </a:lnSpc>
                  <a:spcBef>
                    <a:spcPct val="0"/>
                  </a:spcBef>
                </a:pPr>
                <a:endParaRPr/>
              </a:p>
            </p:txBody>
          </p:sp>
        </p:grpSp>
        <p:grpSp>
          <p:nvGrpSpPr>
            <p:cNvPr id="44" name="Group 44"/>
            <p:cNvGrpSpPr/>
            <p:nvPr/>
          </p:nvGrpSpPr>
          <p:grpSpPr>
            <a:xfrm>
              <a:off x="1420986" y="708765"/>
              <a:ext cx="183882" cy="183969"/>
              <a:chOff x="0" y="0"/>
              <a:chExt cx="1811417" cy="1812273"/>
            </a:xfrm>
          </p:grpSpPr>
          <p:sp>
            <p:nvSpPr>
              <p:cNvPr id="45" name="Freeform 45"/>
              <p:cNvSpPr/>
              <p:nvPr/>
            </p:nvSpPr>
            <p:spPr>
              <a:xfrm>
                <a:off x="0" y="0"/>
                <a:ext cx="1811417" cy="1812273"/>
              </a:xfrm>
              <a:custGeom>
                <a:avLst/>
                <a:gdLst/>
                <a:ahLst/>
                <a:cxnLst/>
                <a:rect l="l" t="t" r="r" b="b"/>
                <a:pathLst>
                  <a:path w="1811417" h="1812273">
                    <a:moveTo>
                      <a:pt x="168410" y="0"/>
                    </a:moveTo>
                    <a:lnTo>
                      <a:pt x="1643007" y="0"/>
                    </a:lnTo>
                    <a:cubicBezTo>
                      <a:pt x="1736017" y="0"/>
                      <a:pt x="1811417" y="75400"/>
                      <a:pt x="1811417" y="168410"/>
                    </a:cubicBezTo>
                    <a:lnTo>
                      <a:pt x="1811417" y="1643863"/>
                    </a:lnTo>
                    <a:cubicBezTo>
                      <a:pt x="1811417" y="1688528"/>
                      <a:pt x="1793674" y="1731364"/>
                      <a:pt x="1762091" y="1762947"/>
                    </a:cubicBezTo>
                    <a:cubicBezTo>
                      <a:pt x="1730508" y="1794530"/>
                      <a:pt x="1687672" y="1812273"/>
                      <a:pt x="1643007" y="1812273"/>
                    </a:cubicBezTo>
                    <a:lnTo>
                      <a:pt x="168410" y="1812273"/>
                    </a:lnTo>
                    <a:cubicBezTo>
                      <a:pt x="123745" y="1812273"/>
                      <a:pt x="80909" y="1794530"/>
                      <a:pt x="49326" y="1762947"/>
                    </a:cubicBezTo>
                    <a:cubicBezTo>
                      <a:pt x="17743" y="1731364"/>
                      <a:pt x="0" y="1688528"/>
                      <a:pt x="0" y="1643863"/>
                    </a:cubicBezTo>
                    <a:lnTo>
                      <a:pt x="0" y="168410"/>
                    </a:lnTo>
                    <a:cubicBezTo>
                      <a:pt x="0" y="123745"/>
                      <a:pt x="17743" y="80909"/>
                      <a:pt x="49326" y="49326"/>
                    </a:cubicBezTo>
                    <a:cubicBezTo>
                      <a:pt x="80909" y="17743"/>
                      <a:pt x="123745" y="0"/>
                      <a:pt x="168410" y="0"/>
                    </a:cubicBezTo>
                    <a:close/>
                  </a:path>
                </a:pathLst>
              </a:custGeom>
              <a:solidFill>
                <a:srgbClr val="2E4033"/>
              </a:solidFill>
            </p:spPr>
          </p:sp>
          <p:sp>
            <p:nvSpPr>
              <p:cNvPr id="46" name="TextBox 46"/>
              <p:cNvSpPr txBox="1"/>
              <p:nvPr/>
            </p:nvSpPr>
            <p:spPr>
              <a:xfrm>
                <a:off x="0" y="-38100"/>
                <a:ext cx="1811417" cy="1850373"/>
              </a:xfrm>
              <a:prstGeom prst="rect">
                <a:avLst/>
              </a:prstGeom>
            </p:spPr>
            <p:txBody>
              <a:bodyPr lIns="18806" tIns="18806" rIns="18806" bIns="18806" rtlCol="0" anchor="ctr"/>
              <a:lstStyle/>
              <a:p>
                <a:pPr algn="ctr">
                  <a:lnSpc>
                    <a:spcPts val="2660"/>
                  </a:lnSpc>
                  <a:spcBef>
                    <a:spcPct val="0"/>
                  </a:spcBef>
                </a:pPr>
                <a:endParaRPr/>
              </a:p>
            </p:txBody>
          </p:sp>
        </p:grpSp>
        <p:grpSp>
          <p:nvGrpSpPr>
            <p:cNvPr id="47" name="Group 47"/>
            <p:cNvGrpSpPr/>
            <p:nvPr/>
          </p:nvGrpSpPr>
          <p:grpSpPr>
            <a:xfrm>
              <a:off x="1420935" y="1419311"/>
              <a:ext cx="183882" cy="183969"/>
              <a:chOff x="0" y="0"/>
              <a:chExt cx="1811417" cy="1812273"/>
            </a:xfrm>
          </p:grpSpPr>
          <p:sp>
            <p:nvSpPr>
              <p:cNvPr id="48" name="Freeform 48"/>
              <p:cNvSpPr/>
              <p:nvPr/>
            </p:nvSpPr>
            <p:spPr>
              <a:xfrm>
                <a:off x="0" y="0"/>
                <a:ext cx="1811417" cy="1812273"/>
              </a:xfrm>
              <a:custGeom>
                <a:avLst/>
                <a:gdLst/>
                <a:ahLst/>
                <a:cxnLst/>
                <a:rect l="l" t="t" r="r" b="b"/>
                <a:pathLst>
                  <a:path w="1811417" h="1812273">
                    <a:moveTo>
                      <a:pt x="168410" y="0"/>
                    </a:moveTo>
                    <a:lnTo>
                      <a:pt x="1643007" y="0"/>
                    </a:lnTo>
                    <a:cubicBezTo>
                      <a:pt x="1736017" y="0"/>
                      <a:pt x="1811417" y="75400"/>
                      <a:pt x="1811417" y="168410"/>
                    </a:cubicBezTo>
                    <a:lnTo>
                      <a:pt x="1811417" y="1643863"/>
                    </a:lnTo>
                    <a:cubicBezTo>
                      <a:pt x="1811417" y="1688528"/>
                      <a:pt x="1793674" y="1731364"/>
                      <a:pt x="1762091" y="1762947"/>
                    </a:cubicBezTo>
                    <a:cubicBezTo>
                      <a:pt x="1730508" y="1794530"/>
                      <a:pt x="1687672" y="1812273"/>
                      <a:pt x="1643007" y="1812273"/>
                    </a:cubicBezTo>
                    <a:lnTo>
                      <a:pt x="168410" y="1812273"/>
                    </a:lnTo>
                    <a:cubicBezTo>
                      <a:pt x="123745" y="1812273"/>
                      <a:pt x="80909" y="1794530"/>
                      <a:pt x="49326" y="1762947"/>
                    </a:cubicBezTo>
                    <a:cubicBezTo>
                      <a:pt x="17743" y="1731364"/>
                      <a:pt x="0" y="1688528"/>
                      <a:pt x="0" y="1643863"/>
                    </a:cubicBezTo>
                    <a:lnTo>
                      <a:pt x="0" y="168410"/>
                    </a:lnTo>
                    <a:cubicBezTo>
                      <a:pt x="0" y="123745"/>
                      <a:pt x="17743" y="80909"/>
                      <a:pt x="49326" y="49326"/>
                    </a:cubicBezTo>
                    <a:cubicBezTo>
                      <a:pt x="80909" y="17743"/>
                      <a:pt x="123745" y="0"/>
                      <a:pt x="168410" y="0"/>
                    </a:cubicBezTo>
                    <a:close/>
                  </a:path>
                </a:pathLst>
              </a:custGeom>
              <a:solidFill>
                <a:srgbClr val="2E4033"/>
              </a:solidFill>
            </p:spPr>
          </p:sp>
          <p:sp>
            <p:nvSpPr>
              <p:cNvPr id="49" name="TextBox 49"/>
              <p:cNvSpPr txBox="1"/>
              <p:nvPr/>
            </p:nvSpPr>
            <p:spPr>
              <a:xfrm>
                <a:off x="0" y="-38100"/>
                <a:ext cx="1811417" cy="1850373"/>
              </a:xfrm>
              <a:prstGeom prst="rect">
                <a:avLst/>
              </a:prstGeom>
            </p:spPr>
            <p:txBody>
              <a:bodyPr lIns="18806" tIns="18806" rIns="18806" bIns="18806" rtlCol="0" anchor="ctr"/>
              <a:lstStyle/>
              <a:p>
                <a:pPr algn="ctr">
                  <a:lnSpc>
                    <a:spcPts val="2660"/>
                  </a:lnSpc>
                  <a:spcBef>
                    <a:spcPct val="0"/>
                  </a:spcBef>
                </a:pPr>
                <a:endParaRPr/>
              </a:p>
            </p:txBody>
          </p:sp>
        </p:grpSp>
        <p:grpSp>
          <p:nvGrpSpPr>
            <p:cNvPr id="50" name="Group 50"/>
            <p:cNvGrpSpPr/>
            <p:nvPr/>
          </p:nvGrpSpPr>
          <p:grpSpPr>
            <a:xfrm>
              <a:off x="710493" y="0"/>
              <a:ext cx="183882" cy="183969"/>
              <a:chOff x="0" y="0"/>
              <a:chExt cx="1811417" cy="1812273"/>
            </a:xfrm>
          </p:grpSpPr>
          <p:sp>
            <p:nvSpPr>
              <p:cNvPr id="51" name="Freeform 51"/>
              <p:cNvSpPr/>
              <p:nvPr/>
            </p:nvSpPr>
            <p:spPr>
              <a:xfrm>
                <a:off x="0" y="0"/>
                <a:ext cx="1811417" cy="1812273"/>
              </a:xfrm>
              <a:custGeom>
                <a:avLst/>
                <a:gdLst/>
                <a:ahLst/>
                <a:cxnLst/>
                <a:rect l="l" t="t" r="r" b="b"/>
                <a:pathLst>
                  <a:path w="1811417" h="1812273">
                    <a:moveTo>
                      <a:pt x="168410" y="0"/>
                    </a:moveTo>
                    <a:lnTo>
                      <a:pt x="1643007" y="0"/>
                    </a:lnTo>
                    <a:cubicBezTo>
                      <a:pt x="1736017" y="0"/>
                      <a:pt x="1811417" y="75400"/>
                      <a:pt x="1811417" y="168410"/>
                    </a:cubicBezTo>
                    <a:lnTo>
                      <a:pt x="1811417" y="1643863"/>
                    </a:lnTo>
                    <a:cubicBezTo>
                      <a:pt x="1811417" y="1688528"/>
                      <a:pt x="1793674" y="1731364"/>
                      <a:pt x="1762091" y="1762947"/>
                    </a:cubicBezTo>
                    <a:cubicBezTo>
                      <a:pt x="1730508" y="1794530"/>
                      <a:pt x="1687672" y="1812273"/>
                      <a:pt x="1643007" y="1812273"/>
                    </a:cubicBezTo>
                    <a:lnTo>
                      <a:pt x="168410" y="1812273"/>
                    </a:lnTo>
                    <a:cubicBezTo>
                      <a:pt x="123745" y="1812273"/>
                      <a:pt x="80909" y="1794530"/>
                      <a:pt x="49326" y="1762947"/>
                    </a:cubicBezTo>
                    <a:cubicBezTo>
                      <a:pt x="17743" y="1731364"/>
                      <a:pt x="0" y="1688528"/>
                      <a:pt x="0" y="1643863"/>
                    </a:cubicBezTo>
                    <a:lnTo>
                      <a:pt x="0" y="168410"/>
                    </a:lnTo>
                    <a:cubicBezTo>
                      <a:pt x="0" y="123745"/>
                      <a:pt x="17743" y="80909"/>
                      <a:pt x="49326" y="49326"/>
                    </a:cubicBezTo>
                    <a:cubicBezTo>
                      <a:pt x="80909" y="17743"/>
                      <a:pt x="123745" y="0"/>
                      <a:pt x="168410" y="0"/>
                    </a:cubicBezTo>
                    <a:close/>
                  </a:path>
                </a:pathLst>
              </a:custGeom>
              <a:solidFill>
                <a:srgbClr val="2E4033"/>
              </a:solidFill>
            </p:spPr>
          </p:sp>
          <p:sp>
            <p:nvSpPr>
              <p:cNvPr id="52" name="TextBox 52"/>
              <p:cNvSpPr txBox="1"/>
              <p:nvPr/>
            </p:nvSpPr>
            <p:spPr>
              <a:xfrm>
                <a:off x="0" y="-38100"/>
                <a:ext cx="1811417" cy="1850373"/>
              </a:xfrm>
              <a:prstGeom prst="rect">
                <a:avLst/>
              </a:prstGeom>
            </p:spPr>
            <p:txBody>
              <a:bodyPr lIns="18806" tIns="18806" rIns="18806" bIns="18806" rtlCol="0" anchor="ctr"/>
              <a:lstStyle/>
              <a:p>
                <a:pPr algn="ctr">
                  <a:lnSpc>
                    <a:spcPts val="2660"/>
                  </a:lnSpc>
                  <a:spcBef>
                    <a:spcPct val="0"/>
                  </a:spcBef>
                </a:pPr>
                <a:endParaRPr/>
              </a:p>
            </p:txBody>
          </p:sp>
        </p:grpSp>
        <p:grpSp>
          <p:nvGrpSpPr>
            <p:cNvPr id="53" name="Group 53"/>
            <p:cNvGrpSpPr/>
            <p:nvPr/>
          </p:nvGrpSpPr>
          <p:grpSpPr>
            <a:xfrm>
              <a:off x="710493" y="708765"/>
              <a:ext cx="183882" cy="183969"/>
              <a:chOff x="0" y="0"/>
              <a:chExt cx="1811417" cy="1812273"/>
            </a:xfrm>
          </p:grpSpPr>
          <p:sp>
            <p:nvSpPr>
              <p:cNvPr id="54" name="Freeform 54"/>
              <p:cNvSpPr/>
              <p:nvPr/>
            </p:nvSpPr>
            <p:spPr>
              <a:xfrm>
                <a:off x="0" y="0"/>
                <a:ext cx="1811417" cy="1812273"/>
              </a:xfrm>
              <a:custGeom>
                <a:avLst/>
                <a:gdLst/>
                <a:ahLst/>
                <a:cxnLst/>
                <a:rect l="l" t="t" r="r" b="b"/>
                <a:pathLst>
                  <a:path w="1811417" h="1812273">
                    <a:moveTo>
                      <a:pt x="168410" y="0"/>
                    </a:moveTo>
                    <a:lnTo>
                      <a:pt x="1643007" y="0"/>
                    </a:lnTo>
                    <a:cubicBezTo>
                      <a:pt x="1736017" y="0"/>
                      <a:pt x="1811417" y="75400"/>
                      <a:pt x="1811417" y="168410"/>
                    </a:cubicBezTo>
                    <a:lnTo>
                      <a:pt x="1811417" y="1643863"/>
                    </a:lnTo>
                    <a:cubicBezTo>
                      <a:pt x="1811417" y="1688528"/>
                      <a:pt x="1793674" y="1731364"/>
                      <a:pt x="1762091" y="1762947"/>
                    </a:cubicBezTo>
                    <a:cubicBezTo>
                      <a:pt x="1730508" y="1794530"/>
                      <a:pt x="1687672" y="1812273"/>
                      <a:pt x="1643007" y="1812273"/>
                    </a:cubicBezTo>
                    <a:lnTo>
                      <a:pt x="168410" y="1812273"/>
                    </a:lnTo>
                    <a:cubicBezTo>
                      <a:pt x="123745" y="1812273"/>
                      <a:pt x="80909" y="1794530"/>
                      <a:pt x="49326" y="1762947"/>
                    </a:cubicBezTo>
                    <a:cubicBezTo>
                      <a:pt x="17743" y="1731364"/>
                      <a:pt x="0" y="1688528"/>
                      <a:pt x="0" y="1643863"/>
                    </a:cubicBezTo>
                    <a:lnTo>
                      <a:pt x="0" y="168410"/>
                    </a:lnTo>
                    <a:cubicBezTo>
                      <a:pt x="0" y="123745"/>
                      <a:pt x="17743" y="80909"/>
                      <a:pt x="49326" y="49326"/>
                    </a:cubicBezTo>
                    <a:cubicBezTo>
                      <a:pt x="80909" y="17743"/>
                      <a:pt x="123745" y="0"/>
                      <a:pt x="168410" y="0"/>
                    </a:cubicBezTo>
                    <a:close/>
                  </a:path>
                </a:pathLst>
              </a:custGeom>
              <a:solidFill>
                <a:srgbClr val="2E4033"/>
              </a:solidFill>
            </p:spPr>
          </p:sp>
          <p:sp>
            <p:nvSpPr>
              <p:cNvPr id="55" name="TextBox 55"/>
              <p:cNvSpPr txBox="1"/>
              <p:nvPr/>
            </p:nvSpPr>
            <p:spPr>
              <a:xfrm>
                <a:off x="0" y="-38100"/>
                <a:ext cx="1811417" cy="1850373"/>
              </a:xfrm>
              <a:prstGeom prst="rect">
                <a:avLst/>
              </a:prstGeom>
            </p:spPr>
            <p:txBody>
              <a:bodyPr lIns="18806" tIns="18806" rIns="18806" bIns="18806" rtlCol="0" anchor="ctr"/>
              <a:lstStyle/>
              <a:p>
                <a:pPr algn="ctr">
                  <a:lnSpc>
                    <a:spcPts val="2660"/>
                  </a:lnSpc>
                  <a:spcBef>
                    <a:spcPct val="0"/>
                  </a:spcBef>
                </a:pPr>
                <a:endParaRPr/>
              </a:p>
            </p:txBody>
          </p:sp>
        </p:grpSp>
        <p:grpSp>
          <p:nvGrpSpPr>
            <p:cNvPr id="56" name="Group 56"/>
            <p:cNvGrpSpPr/>
            <p:nvPr/>
          </p:nvGrpSpPr>
          <p:grpSpPr>
            <a:xfrm>
              <a:off x="0" y="0"/>
              <a:ext cx="183882" cy="183969"/>
              <a:chOff x="0" y="0"/>
              <a:chExt cx="1811417" cy="1812273"/>
            </a:xfrm>
          </p:grpSpPr>
          <p:sp>
            <p:nvSpPr>
              <p:cNvPr id="57" name="Freeform 57"/>
              <p:cNvSpPr/>
              <p:nvPr/>
            </p:nvSpPr>
            <p:spPr>
              <a:xfrm>
                <a:off x="0" y="0"/>
                <a:ext cx="1811417" cy="1812273"/>
              </a:xfrm>
              <a:custGeom>
                <a:avLst/>
                <a:gdLst/>
                <a:ahLst/>
                <a:cxnLst/>
                <a:rect l="l" t="t" r="r" b="b"/>
                <a:pathLst>
                  <a:path w="1811417" h="1812273">
                    <a:moveTo>
                      <a:pt x="168410" y="0"/>
                    </a:moveTo>
                    <a:lnTo>
                      <a:pt x="1643007" y="0"/>
                    </a:lnTo>
                    <a:cubicBezTo>
                      <a:pt x="1736017" y="0"/>
                      <a:pt x="1811417" y="75400"/>
                      <a:pt x="1811417" y="168410"/>
                    </a:cubicBezTo>
                    <a:lnTo>
                      <a:pt x="1811417" y="1643863"/>
                    </a:lnTo>
                    <a:cubicBezTo>
                      <a:pt x="1811417" y="1688528"/>
                      <a:pt x="1793674" y="1731364"/>
                      <a:pt x="1762091" y="1762947"/>
                    </a:cubicBezTo>
                    <a:cubicBezTo>
                      <a:pt x="1730508" y="1794530"/>
                      <a:pt x="1687672" y="1812273"/>
                      <a:pt x="1643007" y="1812273"/>
                    </a:cubicBezTo>
                    <a:lnTo>
                      <a:pt x="168410" y="1812273"/>
                    </a:lnTo>
                    <a:cubicBezTo>
                      <a:pt x="123745" y="1812273"/>
                      <a:pt x="80909" y="1794530"/>
                      <a:pt x="49326" y="1762947"/>
                    </a:cubicBezTo>
                    <a:cubicBezTo>
                      <a:pt x="17743" y="1731364"/>
                      <a:pt x="0" y="1688528"/>
                      <a:pt x="0" y="1643863"/>
                    </a:cubicBezTo>
                    <a:lnTo>
                      <a:pt x="0" y="168410"/>
                    </a:lnTo>
                    <a:cubicBezTo>
                      <a:pt x="0" y="123745"/>
                      <a:pt x="17743" y="80909"/>
                      <a:pt x="49326" y="49326"/>
                    </a:cubicBezTo>
                    <a:cubicBezTo>
                      <a:pt x="80909" y="17743"/>
                      <a:pt x="123745" y="0"/>
                      <a:pt x="168410" y="0"/>
                    </a:cubicBezTo>
                    <a:close/>
                  </a:path>
                </a:pathLst>
              </a:custGeom>
              <a:solidFill>
                <a:srgbClr val="2E4033"/>
              </a:solidFill>
            </p:spPr>
          </p:sp>
          <p:sp>
            <p:nvSpPr>
              <p:cNvPr id="58" name="TextBox 58"/>
              <p:cNvSpPr txBox="1"/>
              <p:nvPr/>
            </p:nvSpPr>
            <p:spPr>
              <a:xfrm>
                <a:off x="0" y="-38100"/>
                <a:ext cx="1811417" cy="1850373"/>
              </a:xfrm>
              <a:prstGeom prst="rect">
                <a:avLst/>
              </a:prstGeom>
            </p:spPr>
            <p:txBody>
              <a:bodyPr lIns="18806" tIns="18806" rIns="18806" bIns="18806" rtlCol="0" anchor="ctr"/>
              <a:lstStyle/>
              <a:p>
                <a:pPr algn="ctr">
                  <a:lnSpc>
                    <a:spcPts val="2660"/>
                  </a:lnSpc>
                  <a:spcBef>
                    <a:spcPct val="0"/>
                  </a:spcBef>
                </a:pPr>
                <a:endParaRPr/>
              </a:p>
            </p:txBody>
          </p:sp>
        </p:grpSp>
        <p:grpSp>
          <p:nvGrpSpPr>
            <p:cNvPr id="59" name="Group 59"/>
            <p:cNvGrpSpPr/>
            <p:nvPr/>
          </p:nvGrpSpPr>
          <p:grpSpPr>
            <a:xfrm>
              <a:off x="2131479" y="0"/>
              <a:ext cx="183882" cy="183969"/>
              <a:chOff x="0" y="0"/>
              <a:chExt cx="1811417" cy="1812273"/>
            </a:xfrm>
          </p:grpSpPr>
          <p:sp>
            <p:nvSpPr>
              <p:cNvPr id="60" name="Freeform 60"/>
              <p:cNvSpPr/>
              <p:nvPr/>
            </p:nvSpPr>
            <p:spPr>
              <a:xfrm>
                <a:off x="0" y="0"/>
                <a:ext cx="1811417" cy="1812273"/>
              </a:xfrm>
              <a:custGeom>
                <a:avLst/>
                <a:gdLst/>
                <a:ahLst/>
                <a:cxnLst/>
                <a:rect l="l" t="t" r="r" b="b"/>
                <a:pathLst>
                  <a:path w="1811417" h="1812273">
                    <a:moveTo>
                      <a:pt x="168410" y="0"/>
                    </a:moveTo>
                    <a:lnTo>
                      <a:pt x="1643007" y="0"/>
                    </a:lnTo>
                    <a:cubicBezTo>
                      <a:pt x="1736017" y="0"/>
                      <a:pt x="1811417" y="75400"/>
                      <a:pt x="1811417" y="168410"/>
                    </a:cubicBezTo>
                    <a:lnTo>
                      <a:pt x="1811417" y="1643863"/>
                    </a:lnTo>
                    <a:cubicBezTo>
                      <a:pt x="1811417" y="1688528"/>
                      <a:pt x="1793674" y="1731364"/>
                      <a:pt x="1762091" y="1762947"/>
                    </a:cubicBezTo>
                    <a:cubicBezTo>
                      <a:pt x="1730508" y="1794530"/>
                      <a:pt x="1687672" y="1812273"/>
                      <a:pt x="1643007" y="1812273"/>
                    </a:cubicBezTo>
                    <a:lnTo>
                      <a:pt x="168410" y="1812273"/>
                    </a:lnTo>
                    <a:cubicBezTo>
                      <a:pt x="123745" y="1812273"/>
                      <a:pt x="80909" y="1794530"/>
                      <a:pt x="49326" y="1762947"/>
                    </a:cubicBezTo>
                    <a:cubicBezTo>
                      <a:pt x="17743" y="1731364"/>
                      <a:pt x="0" y="1688528"/>
                      <a:pt x="0" y="1643863"/>
                    </a:cubicBezTo>
                    <a:lnTo>
                      <a:pt x="0" y="168410"/>
                    </a:lnTo>
                    <a:cubicBezTo>
                      <a:pt x="0" y="123745"/>
                      <a:pt x="17743" y="80909"/>
                      <a:pt x="49326" y="49326"/>
                    </a:cubicBezTo>
                    <a:cubicBezTo>
                      <a:pt x="80909" y="17743"/>
                      <a:pt x="123745" y="0"/>
                      <a:pt x="168410" y="0"/>
                    </a:cubicBezTo>
                    <a:close/>
                  </a:path>
                </a:pathLst>
              </a:custGeom>
              <a:solidFill>
                <a:srgbClr val="2E4033"/>
              </a:solidFill>
            </p:spPr>
          </p:sp>
          <p:sp>
            <p:nvSpPr>
              <p:cNvPr id="61" name="TextBox 61"/>
              <p:cNvSpPr txBox="1"/>
              <p:nvPr/>
            </p:nvSpPr>
            <p:spPr>
              <a:xfrm>
                <a:off x="0" y="-38100"/>
                <a:ext cx="1811417" cy="1850373"/>
              </a:xfrm>
              <a:prstGeom prst="rect">
                <a:avLst/>
              </a:prstGeom>
            </p:spPr>
            <p:txBody>
              <a:bodyPr lIns="18806" tIns="18806" rIns="18806" bIns="18806" rtlCol="0" anchor="ctr"/>
              <a:lstStyle/>
              <a:p>
                <a:pPr algn="ctr">
                  <a:lnSpc>
                    <a:spcPts val="2660"/>
                  </a:lnSpc>
                  <a:spcBef>
                    <a:spcPct val="0"/>
                  </a:spcBef>
                </a:pPr>
                <a:endParaRPr/>
              </a:p>
            </p:txBody>
          </p:sp>
        </p:grpSp>
        <p:grpSp>
          <p:nvGrpSpPr>
            <p:cNvPr id="62" name="Group 62"/>
            <p:cNvGrpSpPr/>
            <p:nvPr/>
          </p:nvGrpSpPr>
          <p:grpSpPr>
            <a:xfrm>
              <a:off x="2131479" y="708765"/>
              <a:ext cx="183882" cy="183969"/>
              <a:chOff x="0" y="0"/>
              <a:chExt cx="1811417" cy="1812273"/>
            </a:xfrm>
          </p:grpSpPr>
          <p:sp>
            <p:nvSpPr>
              <p:cNvPr id="63" name="Freeform 63"/>
              <p:cNvSpPr/>
              <p:nvPr/>
            </p:nvSpPr>
            <p:spPr>
              <a:xfrm>
                <a:off x="0" y="0"/>
                <a:ext cx="1811417" cy="1812273"/>
              </a:xfrm>
              <a:custGeom>
                <a:avLst/>
                <a:gdLst/>
                <a:ahLst/>
                <a:cxnLst/>
                <a:rect l="l" t="t" r="r" b="b"/>
                <a:pathLst>
                  <a:path w="1811417" h="1812273">
                    <a:moveTo>
                      <a:pt x="168410" y="0"/>
                    </a:moveTo>
                    <a:lnTo>
                      <a:pt x="1643007" y="0"/>
                    </a:lnTo>
                    <a:cubicBezTo>
                      <a:pt x="1736017" y="0"/>
                      <a:pt x="1811417" y="75400"/>
                      <a:pt x="1811417" y="168410"/>
                    </a:cubicBezTo>
                    <a:lnTo>
                      <a:pt x="1811417" y="1643863"/>
                    </a:lnTo>
                    <a:cubicBezTo>
                      <a:pt x="1811417" y="1688528"/>
                      <a:pt x="1793674" y="1731364"/>
                      <a:pt x="1762091" y="1762947"/>
                    </a:cubicBezTo>
                    <a:cubicBezTo>
                      <a:pt x="1730508" y="1794530"/>
                      <a:pt x="1687672" y="1812273"/>
                      <a:pt x="1643007" y="1812273"/>
                    </a:cubicBezTo>
                    <a:lnTo>
                      <a:pt x="168410" y="1812273"/>
                    </a:lnTo>
                    <a:cubicBezTo>
                      <a:pt x="123745" y="1812273"/>
                      <a:pt x="80909" y="1794530"/>
                      <a:pt x="49326" y="1762947"/>
                    </a:cubicBezTo>
                    <a:cubicBezTo>
                      <a:pt x="17743" y="1731364"/>
                      <a:pt x="0" y="1688528"/>
                      <a:pt x="0" y="1643863"/>
                    </a:cubicBezTo>
                    <a:lnTo>
                      <a:pt x="0" y="168410"/>
                    </a:lnTo>
                    <a:cubicBezTo>
                      <a:pt x="0" y="123745"/>
                      <a:pt x="17743" y="80909"/>
                      <a:pt x="49326" y="49326"/>
                    </a:cubicBezTo>
                    <a:cubicBezTo>
                      <a:pt x="80909" y="17743"/>
                      <a:pt x="123745" y="0"/>
                      <a:pt x="168410" y="0"/>
                    </a:cubicBezTo>
                    <a:close/>
                  </a:path>
                </a:pathLst>
              </a:custGeom>
              <a:solidFill>
                <a:srgbClr val="2E4033"/>
              </a:solidFill>
            </p:spPr>
          </p:sp>
          <p:sp>
            <p:nvSpPr>
              <p:cNvPr id="64" name="TextBox 64"/>
              <p:cNvSpPr txBox="1"/>
              <p:nvPr/>
            </p:nvSpPr>
            <p:spPr>
              <a:xfrm>
                <a:off x="0" y="-38100"/>
                <a:ext cx="1811417" cy="1850373"/>
              </a:xfrm>
              <a:prstGeom prst="rect">
                <a:avLst/>
              </a:prstGeom>
            </p:spPr>
            <p:txBody>
              <a:bodyPr lIns="18806" tIns="18806" rIns="18806" bIns="18806" rtlCol="0" anchor="ctr"/>
              <a:lstStyle/>
              <a:p>
                <a:pPr algn="ctr">
                  <a:lnSpc>
                    <a:spcPts val="2660"/>
                  </a:lnSpc>
                  <a:spcBef>
                    <a:spcPct val="0"/>
                  </a:spcBef>
                </a:pPr>
                <a:endParaRPr/>
              </a:p>
            </p:txBody>
          </p:sp>
        </p:grpSp>
        <p:grpSp>
          <p:nvGrpSpPr>
            <p:cNvPr id="65" name="Group 65"/>
            <p:cNvGrpSpPr/>
            <p:nvPr/>
          </p:nvGrpSpPr>
          <p:grpSpPr>
            <a:xfrm>
              <a:off x="2131428" y="1419311"/>
              <a:ext cx="183882" cy="183969"/>
              <a:chOff x="0" y="0"/>
              <a:chExt cx="1811417" cy="1812273"/>
            </a:xfrm>
          </p:grpSpPr>
          <p:sp>
            <p:nvSpPr>
              <p:cNvPr id="66" name="Freeform 66"/>
              <p:cNvSpPr/>
              <p:nvPr/>
            </p:nvSpPr>
            <p:spPr>
              <a:xfrm>
                <a:off x="0" y="0"/>
                <a:ext cx="1811417" cy="1812273"/>
              </a:xfrm>
              <a:custGeom>
                <a:avLst/>
                <a:gdLst/>
                <a:ahLst/>
                <a:cxnLst/>
                <a:rect l="l" t="t" r="r" b="b"/>
                <a:pathLst>
                  <a:path w="1811417" h="1812273">
                    <a:moveTo>
                      <a:pt x="168410" y="0"/>
                    </a:moveTo>
                    <a:lnTo>
                      <a:pt x="1643007" y="0"/>
                    </a:lnTo>
                    <a:cubicBezTo>
                      <a:pt x="1736017" y="0"/>
                      <a:pt x="1811417" y="75400"/>
                      <a:pt x="1811417" y="168410"/>
                    </a:cubicBezTo>
                    <a:lnTo>
                      <a:pt x="1811417" y="1643863"/>
                    </a:lnTo>
                    <a:cubicBezTo>
                      <a:pt x="1811417" y="1688528"/>
                      <a:pt x="1793674" y="1731364"/>
                      <a:pt x="1762091" y="1762947"/>
                    </a:cubicBezTo>
                    <a:cubicBezTo>
                      <a:pt x="1730508" y="1794530"/>
                      <a:pt x="1687672" y="1812273"/>
                      <a:pt x="1643007" y="1812273"/>
                    </a:cubicBezTo>
                    <a:lnTo>
                      <a:pt x="168410" y="1812273"/>
                    </a:lnTo>
                    <a:cubicBezTo>
                      <a:pt x="123745" y="1812273"/>
                      <a:pt x="80909" y="1794530"/>
                      <a:pt x="49326" y="1762947"/>
                    </a:cubicBezTo>
                    <a:cubicBezTo>
                      <a:pt x="17743" y="1731364"/>
                      <a:pt x="0" y="1688528"/>
                      <a:pt x="0" y="1643863"/>
                    </a:cubicBezTo>
                    <a:lnTo>
                      <a:pt x="0" y="168410"/>
                    </a:lnTo>
                    <a:cubicBezTo>
                      <a:pt x="0" y="123745"/>
                      <a:pt x="17743" y="80909"/>
                      <a:pt x="49326" y="49326"/>
                    </a:cubicBezTo>
                    <a:cubicBezTo>
                      <a:pt x="80909" y="17743"/>
                      <a:pt x="123745" y="0"/>
                      <a:pt x="168410" y="0"/>
                    </a:cubicBezTo>
                    <a:close/>
                  </a:path>
                </a:pathLst>
              </a:custGeom>
              <a:solidFill>
                <a:srgbClr val="2E4033"/>
              </a:solidFill>
            </p:spPr>
          </p:sp>
          <p:sp>
            <p:nvSpPr>
              <p:cNvPr id="67" name="TextBox 67"/>
              <p:cNvSpPr txBox="1"/>
              <p:nvPr/>
            </p:nvSpPr>
            <p:spPr>
              <a:xfrm>
                <a:off x="0" y="-38100"/>
                <a:ext cx="1811417" cy="1850373"/>
              </a:xfrm>
              <a:prstGeom prst="rect">
                <a:avLst/>
              </a:prstGeom>
            </p:spPr>
            <p:txBody>
              <a:bodyPr lIns="18806" tIns="18806" rIns="18806" bIns="18806" rtlCol="0" anchor="ctr"/>
              <a:lstStyle/>
              <a:p>
                <a:pPr algn="ctr">
                  <a:lnSpc>
                    <a:spcPts val="2660"/>
                  </a:lnSpc>
                  <a:spcBef>
                    <a:spcPct val="0"/>
                  </a:spcBef>
                </a:pPr>
                <a:endParaRPr/>
              </a:p>
            </p:txBody>
          </p:sp>
        </p:grpSp>
        <p:grpSp>
          <p:nvGrpSpPr>
            <p:cNvPr id="68" name="Group 68"/>
            <p:cNvGrpSpPr/>
            <p:nvPr/>
          </p:nvGrpSpPr>
          <p:grpSpPr>
            <a:xfrm>
              <a:off x="2131428" y="2136398"/>
              <a:ext cx="183882" cy="183969"/>
              <a:chOff x="0" y="0"/>
              <a:chExt cx="1811417" cy="1812273"/>
            </a:xfrm>
          </p:grpSpPr>
          <p:sp>
            <p:nvSpPr>
              <p:cNvPr id="69" name="Freeform 69"/>
              <p:cNvSpPr/>
              <p:nvPr/>
            </p:nvSpPr>
            <p:spPr>
              <a:xfrm>
                <a:off x="0" y="0"/>
                <a:ext cx="1811417" cy="1812273"/>
              </a:xfrm>
              <a:custGeom>
                <a:avLst/>
                <a:gdLst/>
                <a:ahLst/>
                <a:cxnLst/>
                <a:rect l="l" t="t" r="r" b="b"/>
                <a:pathLst>
                  <a:path w="1811417" h="1812273">
                    <a:moveTo>
                      <a:pt x="168410" y="0"/>
                    </a:moveTo>
                    <a:lnTo>
                      <a:pt x="1643007" y="0"/>
                    </a:lnTo>
                    <a:cubicBezTo>
                      <a:pt x="1736017" y="0"/>
                      <a:pt x="1811417" y="75400"/>
                      <a:pt x="1811417" y="168410"/>
                    </a:cubicBezTo>
                    <a:lnTo>
                      <a:pt x="1811417" y="1643863"/>
                    </a:lnTo>
                    <a:cubicBezTo>
                      <a:pt x="1811417" y="1688528"/>
                      <a:pt x="1793674" y="1731364"/>
                      <a:pt x="1762091" y="1762947"/>
                    </a:cubicBezTo>
                    <a:cubicBezTo>
                      <a:pt x="1730508" y="1794530"/>
                      <a:pt x="1687672" y="1812273"/>
                      <a:pt x="1643007" y="1812273"/>
                    </a:cubicBezTo>
                    <a:lnTo>
                      <a:pt x="168410" y="1812273"/>
                    </a:lnTo>
                    <a:cubicBezTo>
                      <a:pt x="123745" y="1812273"/>
                      <a:pt x="80909" y="1794530"/>
                      <a:pt x="49326" y="1762947"/>
                    </a:cubicBezTo>
                    <a:cubicBezTo>
                      <a:pt x="17743" y="1731364"/>
                      <a:pt x="0" y="1688528"/>
                      <a:pt x="0" y="1643863"/>
                    </a:cubicBezTo>
                    <a:lnTo>
                      <a:pt x="0" y="168410"/>
                    </a:lnTo>
                    <a:cubicBezTo>
                      <a:pt x="0" y="123745"/>
                      <a:pt x="17743" y="80909"/>
                      <a:pt x="49326" y="49326"/>
                    </a:cubicBezTo>
                    <a:cubicBezTo>
                      <a:pt x="80909" y="17743"/>
                      <a:pt x="123745" y="0"/>
                      <a:pt x="168410" y="0"/>
                    </a:cubicBezTo>
                    <a:close/>
                  </a:path>
                </a:pathLst>
              </a:custGeom>
              <a:solidFill>
                <a:srgbClr val="2E4033"/>
              </a:solidFill>
            </p:spPr>
          </p:sp>
          <p:sp>
            <p:nvSpPr>
              <p:cNvPr id="70" name="TextBox 70"/>
              <p:cNvSpPr txBox="1"/>
              <p:nvPr/>
            </p:nvSpPr>
            <p:spPr>
              <a:xfrm>
                <a:off x="0" y="-38100"/>
                <a:ext cx="1811417" cy="1850373"/>
              </a:xfrm>
              <a:prstGeom prst="rect">
                <a:avLst/>
              </a:prstGeom>
            </p:spPr>
            <p:txBody>
              <a:bodyPr lIns="18806" tIns="18806" rIns="18806" bIns="18806" rtlCol="0" anchor="ctr"/>
              <a:lstStyle/>
              <a:p>
                <a:pPr algn="ctr">
                  <a:lnSpc>
                    <a:spcPts val="2660"/>
                  </a:lnSpc>
                  <a:spcBef>
                    <a:spcPct val="0"/>
                  </a:spcBef>
                </a:pPr>
                <a:endParaRPr/>
              </a:p>
            </p:txBody>
          </p:sp>
        </p:grpSp>
      </p:grpSp>
      <p:grpSp>
        <p:nvGrpSpPr>
          <p:cNvPr id="71" name="Group 71"/>
          <p:cNvGrpSpPr/>
          <p:nvPr/>
        </p:nvGrpSpPr>
        <p:grpSpPr>
          <a:xfrm>
            <a:off x="2470488" y="3801624"/>
            <a:ext cx="345718" cy="345718"/>
            <a:chOff x="0" y="0"/>
            <a:chExt cx="812800" cy="812800"/>
          </a:xfrm>
        </p:grpSpPr>
        <p:sp>
          <p:nvSpPr>
            <p:cNvPr id="72" name="Freeform 7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36271"/>
            </a:solidFill>
          </p:spPr>
        </p:sp>
        <p:sp>
          <p:nvSpPr>
            <p:cNvPr id="73" name="TextBox 73"/>
            <p:cNvSpPr txBox="1"/>
            <p:nvPr/>
          </p:nvSpPr>
          <p:spPr>
            <a:xfrm>
              <a:off x="76200" y="19050"/>
              <a:ext cx="660400" cy="717550"/>
            </a:xfrm>
            <a:prstGeom prst="rect">
              <a:avLst/>
            </a:prstGeom>
          </p:spPr>
          <p:txBody>
            <a:bodyPr lIns="50800" tIns="50800" rIns="50800" bIns="50800" rtlCol="0" anchor="ctr"/>
            <a:lstStyle/>
            <a:p>
              <a:pPr algn="ctr">
                <a:lnSpc>
                  <a:spcPts val="2800"/>
                </a:lnSpc>
              </a:pPr>
              <a:endParaRPr/>
            </a:p>
          </p:txBody>
        </p:sp>
      </p:grpSp>
      <p:grpSp>
        <p:nvGrpSpPr>
          <p:cNvPr id="74" name="Group 74"/>
          <p:cNvGrpSpPr/>
          <p:nvPr/>
        </p:nvGrpSpPr>
        <p:grpSpPr>
          <a:xfrm>
            <a:off x="6711275" y="3801624"/>
            <a:ext cx="345718" cy="345718"/>
            <a:chOff x="0" y="0"/>
            <a:chExt cx="812800" cy="812800"/>
          </a:xfrm>
        </p:grpSpPr>
        <p:sp>
          <p:nvSpPr>
            <p:cNvPr id="75" name="Freeform 7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36271"/>
            </a:solidFill>
          </p:spPr>
        </p:sp>
        <p:sp>
          <p:nvSpPr>
            <p:cNvPr id="76" name="TextBox 76"/>
            <p:cNvSpPr txBox="1"/>
            <p:nvPr/>
          </p:nvSpPr>
          <p:spPr>
            <a:xfrm>
              <a:off x="76200" y="19050"/>
              <a:ext cx="660400" cy="717550"/>
            </a:xfrm>
            <a:prstGeom prst="rect">
              <a:avLst/>
            </a:prstGeom>
          </p:spPr>
          <p:txBody>
            <a:bodyPr lIns="50800" tIns="50800" rIns="50800" bIns="50800" rtlCol="0" anchor="ctr"/>
            <a:lstStyle/>
            <a:p>
              <a:pPr algn="ctr">
                <a:lnSpc>
                  <a:spcPts val="2800"/>
                </a:lnSpc>
              </a:pPr>
              <a:endParaRPr/>
            </a:p>
          </p:txBody>
        </p:sp>
      </p:grpSp>
      <p:grpSp>
        <p:nvGrpSpPr>
          <p:cNvPr id="77" name="Group 77"/>
          <p:cNvGrpSpPr/>
          <p:nvPr/>
        </p:nvGrpSpPr>
        <p:grpSpPr>
          <a:xfrm>
            <a:off x="10964722" y="3801624"/>
            <a:ext cx="345718" cy="345718"/>
            <a:chOff x="0" y="0"/>
            <a:chExt cx="812800" cy="812800"/>
          </a:xfrm>
        </p:grpSpPr>
        <p:sp>
          <p:nvSpPr>
            <p:cNvPr id="78" name="Freeform 7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36271"/>
            </a:solidFill>
          </p:spPr>
        </p:sp>
        <p:sp>
          <p:nvSpPr>
            <p:cNvPr id="79" name="TextBox 79"/>
            <p:cNvSpPr txBox="1"/>
            <p:nvPr/>
          </p:nvSpPr>
          <p:spPr>
            <a:xfrm>
              <a:off x="76200" y="19050"/>
              <a:ext cx="660400" cy="717550"/>
            </a:xfrm>
            <a:prstGeom prst="rect">
              <a:avLst/>
            </a:prstGeom>
          </p:spPr>
          <p:txBody>
            <a:bodyPr lIns="50800" tIns="50800" rIns="50800" bIns="50800" rtlCol="0" anchor="ctr"/>
            <a:lstStyle/>
            <a:p>
              <a:pPr algn="ctr">
                <a:lnSpc>
                  <a:spcPts val="2800"/>
                </a:lnSpc>
              </a:pPr>
              <a:endParaRPr/>
            </a:p>
          </p:txBody>
        </p:sp>
      </p:grpSp>
      <p:grpSp>
        <p:nvGrpSpPr>
          <p:cNvPr id="80" name="Group 80"/>
          <p:cNvGrpSpPr/>
          <p:nvPr/>
        </p:nvGrpSpPr>
        <p:grpSpPr>
          <a:xfrm>
            <a:off x="15612052" y="3801624"/>
            <a:ext cx="345718" cy="345718"/>
            <a:chOff x="0" y="0"/>
            <a:chExt cx="812800" cy="812800"/>
          </a:xfrm>
        </p:grpSpPr>
        <p:sp>
          <p:nvSpPr>
            <p:cNvPr id="81" name="Freeform 8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36271"/>
            </a:solidFill>
          </p:spPr>
        </p:sp>
        <p:sp>
          <p:nvSpPr>
            <p:cNvPr id="82" name="TextBox 82"/>
            <p:cNvSpPr txBox="1"/>
            <p:nvPr/>
          </p:nvSpPr>
          <p:spPr>
            <a:xfrm>
              <a:off x="76200" y="19050"/>
              <a:ext cx="660400" cy="717550"/>
            </a:xfrm>
            <a:prstGeom prst="rect">
              <a:avLst/>
            </a:prstGeom>
          </p:spPr>
          <p:txBody>
            <a:bodyPr lIns="50800" tIns="50800" rIns="50800" bIns="50800" rtlCol="0" anchor="ctr"/>
            <a:lstStyle/>
            <a:p>
              <a:pPr algn="ctr">
                <a:lnSpc>
                  <a:spcPts val="2800"/>
                </a:lnSpc>
              </a:pPr>
              <a:endParaRPr/>
            </a:p>
          </p:txBody>
        </p:sp>
      </p:grpSp>
      <p:sp>
        <p:nvSpPr>
          <p:cNvPr id="83" name="TextBox 83"/>
          <p:cNvSpPr txBox="1"/>
          <p:nvPr/>
        </p:nvSpPr>
        <p:spPr>
          <a:xfrm>
            <a:off x="3734333" y="419100"/>
            <a:ext cx="10434013" cy="807913"/>
          </a:xfrm>
          <a:prstGeom prst="rect">
            <a:avLst/>
          </a:prstGeom>
        </p:spPr>
        <p:txBody>
          <a:bodyPr lIns="0" tIns="0" rIns="0" bIns="0" rtlCol="0" anchor="t">
            <a:spAutoFit/>
          </a:bodyPr>
          <a:lstStyle/>
          <a:p>
            <a:pPr algn="ctr">
              <a:lnSpc>
                <a:spcPts val="6299"/>
              </a:lnSpc>
            </a:pPr>
            <a:r>
              <a:rPr lang="en-US" sz="4500" b="1" spc="-148" smtClean="0">
                <a:solidFill>
                  <a:srgbClr val="004AAD"/>
                </a:solidFill>
                <a:latin typeface="Roboto Bold"/>
                <a:ea typeface="Roboto Bold"/>
                <a:cs typeface="Roboto Bold"/>
                <a:sym typeface="Roboto Bold"/>
              </a:rPr>
              <a:t>1. Mục tiêu chung</a:t>
            </a:r>
            <a:endParaRPr lang="en-US" sz="4500" b="1" spc="-148">
              <a:solidFill>
                <a:srgbClr val="004AAD"/>
              </a:solidFill>
              <a:latin typeface="Roboto Bold"/>
              <a:ea typeface="Roboto Bold"/>
              <a:cs typeface="Roboto Bold"/>
              <a:sym typeface="Roboto Bold"/>
            </a:endParaRPr>
          </a:p>
        </p:txBody>
      </p:sp>
      <p:grpSp>
        <p:nvGrpSpPr>
          <p:cNvPr id="84" name="Group 84"/>
          <p:cNvGrpSpPr/>
          <p:nvPr/>
        </p:nvGrpSpPr>
        <p:grpSpPr>
          <a:xfrm>
            <a:off x="2035730" y="1862871"/>
            <a:ext cx="1243133" cy="1243133"/>
            <a:chOff x="0" y="0"/>
            <a:chExt cx="812800" cy="812800"/>
          </a:xfrm>
        </p:grpSpPr>
        <p:sp>
          <p:nvSpPr>
            <p:cNvPr id="85" name="Freeform 85"/>
            <p:cNvSpPr/>
            <p:nvPr/>
          </p:nvSpPr>
          <p:spPr>
            <a:xfrm>
              <a:off x="0" y="0"/>
              <a:ext cx="812800" cy="812800"/>
            </a:xfrm>
            <a:custGeom>
              <a:avLst/>
              <a:gdLst/>
              <a:ahLst/>
              <a:cxnLst/>
              <a:rect l="l" t="t" r="r" b="b"/>
              <a:pathLst>
                <a:path w="812800" h="812800">
                  <a:moveTo>
                    <a:pt x="18683" y="0"/>
                  </a:moveTo>
                  <a:lnTo>
                    <a:pt x="794117" y="0"/>
                  </a:lnTo>
                  <a:cubicBezTo>
                    <a:pt x="799072" y="0"/>
                    <a:pt x="803824" y="1968"/>
                    <a:pt x="807328" y="5472"/>
                  </a:cubicBezTo>
                  <a:cubicBezTo>
                    <a:pt x="810832" y="8976"/>
                    <a:pt x="812800" y="13728"/>
                    <a:pt x="812800" y="18683"/>
                  </a:cubicBezTo>
                  <a:lnTo>
                    <a:pt x="812800" y="794117"/>
                  </a:lnTo>
                  <a:cubicBezTo>
                    <a:pt x="812800" y="799072"/>
                    <a:pt x="810832" y="803824"/>
                    <a:pt x="807328" y="807328"/>
                  </a:cubicBezTo>
                  <a:cubicBezTo>
                    <a:pt x="803824" y="810832"/>
                    <a:pt x="799072" y="812800"/>
                    <a:pt x="794117" y="812800"/>
                  </a:cubicBezTo>
                  <a:lnTo>
                    <a:pt x="18683" y="812800"/>
                  </a:lnTo>
                  <a:cubicBezTo>
                    <a:pt x="13728" y="812800"/>
                    <a:pt x="8976" y="810832"/>
                    <a:pt x="5472" y="807328"/>
                  </a:cubicBezTo>
                  <a:cubicBezTo>
                    <a:pt x="1968" y="803824"/>
                    <a:pt x="0" y="799072"/>
                    <a:pt x="0" y="794117"/>
                  </a:cubicBezTo>
                  <a:lnTo>
                    <a:pt x="0" y="18683"/>
                  </a:lnTo>
                  <a:cubicBezTo>
                    <a:pt x="0" y="13728"/>
                    <a:pt x="1968" y="8976"/>
                    <a:pt x="5472" y="5472"/>
                  </a:cubicBezTo>
                  <a:cubicBezTo>
                    <a:pt x="8976" y="1968"/>
                    <a:pt x="13728" y="0"/>
                    <a:pt x="18683" y="0"/>
                  </a:cubicBezTo>
                  <a:close/>
                </a:path>
              </a:pathLst>
            </a:custGeom>
            <a:solidFill>
              <a:srgbClr val="1E4541"/>
            </a:solidFill>
          </p:spPr>
        </p:sp>
        <p:sp>
          <p:nvSpPr>
            <p:cNvPr id="86" name="TextBox 86"/>
            <p:cNvSpPr txBox="1"/>
            <p:nvPr/>
          </p:nvSpPr>
          <p:spPr>
            <a:xfrm>
              <a:off x="0" y="-47625"/>
              <a:ext cx="812800" cy="860425"/>
            </a:xfrm>
            <a:prstGeom prst="rect">
              <a:avLst/>
            </a:prstGeom>
          </p:spPr>
          <p:txBody>
            <a:bodyPr lIns="50800" tIns="50800" rIns="50800" bIns="50800" rtlCol="0" anchor="ctr"/>
            <a:lstStyle/>
            <a:p>
              <a:pPr algn="ctr">
                <a:lnSpc>
                  <a:spcPts val="2660"/>
                </a:lnSpc>
              </a:pPr>
              <a:endParaRPr/>
            </a:p>
          </p:txBody>
        </p:sp>
      </p:grpSp>
      <p:sp>
        <p:nvSpPr>
          <p:cNvPr id="87" name="TextBox 87"/>
          <p:cNvSpPr txBox="1"/>
          <p:nvPr/>
        </p:nvSpPr>
        <p:spPr>
          <a:xfrm>
            <a:off x="588155" y="4387215"/>
            <a:ext cx="4072283" cy="2423740"/>
          </a:xfrm>
          <a:prstGeom prst="rect">
            <a:avLst/>
          </a:prstGeom>
        </p:spPr>
        <p:txBody>
          <a:bodyPr lIns="0" tIns="0" rIns="0" bIns="0" rtlCol="0" anchor="t">
            <a:spAutoFit/>
          </a:bodyPr>
          <a:lstStyle/>
          <a:p>
            <a:pPr marL="410211" lvl="1" indent="-205106" algn="just">
              <a:lnSpc>
                <a:spcPts val="2660"/>
              </a:lnSpc>
              <a:buFont typeface="Arial"/>
              <a:buChar char="•"/>
            </a:pPr>
            <a:r>
              <a:rPr lang="vi-VN" sz="2400">
                <a:solidFill>
                  <a:srgbClr val="004AAD"/>
                </a:solidFill>
                <a:latin typeface="+mj-lt"/>
                <a:ea typeface="Roboto"/>
                <a:cs typeface="Roboto"/>
                <a:sym typeface="Roboto"/>
              </a:rPr>
              <a:t>Bảo đảm cung cấp năng lượng đầy đủ, ổn định, chất lượng cao phục vụ phát triển kinh tế - xã hội, bảo đảm quốc phòng - an ninh, nâng cao đời sống Nhân dân và bảo vệ môi trường sinh thái. </a:t>
            </a:r>
            <a:endParaRPr lang="en-US" sz="2400">
              <a:solidFill>
                <a:srgbClr val="004AAD"/>
              </a:solidFill>
              <a:latin typeface="+mj-lt"/>
              <a:ea typeface="Roboto"/>
              <a:cs typeface="Roboto"/>
              <a:sym typeface="Roboto"/>
            </a:endParaRPr>
          </a:p>
        </p:txBody>
      </p:sp>
      <p:sp>
        <p:nvSpPr>
          <p:cNvPr id="88" name="TextBox 88"/>
          <p:cNvSpPr txBox="1"/>
          <p:nvPr/>
        </p:nvSpPr>
        <p:spPr>
          <a:xfrm>
            <a:off x="2142481" y="2301171"/>
            <a:ext cx="1029632" cy="424330"/>
          </a:xfrm>
          <a:prstGeom prst="rect">
            <a:avLst/>
          </a:prstGeom>
        </p:spPr>
        <p:txBody>
          <a:bodyPr lIns="0" tIns="0" rIns="0" bIns="0" rtlCol="0" anchor="t">
            <a:spAutoFit/>
          </a:bodyPr>
          <a:lstStyle/>
          <a:p>
            <a:pPr algn="ctr">
              <a:lnSpc>
                <a:spcPts val="3282"/>
              </a:lnSpc>
            </a:pPr>
            <a:r>
              <a:rPr lang="en-US" sz="2957" i="1">
                <a:solidFill>
                  <a:srgbClr val="FFFFFF"/>
                </a:solidFill>
                <a:latin typeface="Roboto Italics"/>
                <a:ea typeface="Roboto Italics"/>
                <a:cs typeface="Roboto Italics"/>
                <a:sym typeface="Roboto Italics"/>
              </a:rPr>
              <a:t>01</a:t>
            </a:r>
          </a:p>
        </p:txBody>
      </p:sp>
      <p:grpSp>
        <p:nvGrpSpPr>
          <p:cNvPr id="89" name="Group 89"/>
          <p:cNvGrpSpPr/>
          <p:nvPr/>
        </p:nvGrpSpPr>
        <p:grpSpPr>
          <a:xfrm>
            <a:off x="6281617" y="1862871"/>
            <a:ext cx="1243133" cy="1243133"/>
            <a:chOff x="0" y="0"/>
            <a:chExt cx="812800" cy="812800"/>
          </a:xfrm>
        </p:grpSpPr>
        <p:sp>
          <p:nvSpPr>
            <p:cNvPr id="90" name="Freeform 90"/>
            <p:cNvSpPr/>
            <p:nvPr/>
          </p:nvSpPr>
          <p:spPr>
            <a:xfrm>
              <a:off x="0" y="0"/>
              <a:ext cx="812800" cy="812800"/>
            </a:xfrm>
            <a:custGeom>
              <a:avLst/>
              <a:gdLst/>
              <a:ahLst/>
              <a:cxnLst/>
              <a:rect l="l" t="t" r="r" b="b"/>
              <a:pathLst>
                <a:path w="812800" h="812800">
                  <a:moveTo>
                    <a:pt x="18683" y="0"/>
                  </a:moveTo>
                  <a:lnTo>
                    <a:pt x="794117" y="0"/>
                  </a:lnTo>
                  <a:cubicBezTo>
                    <a:pt x="799072" y="0"/>
                    <a:pt x="803824" y="1968"/>
                    <a:pt x="807328" y="5472"/>
                  </a:cubicBezTo>
                  <a:cubicBezTo>
                    <a:pt x="810832" y="8976"/>
                    <a:pt x="812800" y="13728"/>
                    <a:pt x="812800" y="18683"/>
                  </a:cubicBezTo>
                  <a:lnTo>
                    <a:pt x="812800" y="794117"/>
                  </a:lnTo>
                  <a:cubicBezTo>
                    <a:pt x="812800" y="799072"/>
                    <a:pt x="810832" y="803824"/>
                    <a:pt x="807328" y="807328"/>
                  </a:cubicBezTo>
                  <a:cubicBezTo>
                    <a:pt x="803824" y="810832"/>
                    <a:pt x="799072" y="812800"/>
                    <a:pt x="794117" y="812800"/>
                  </a:cubicBezTo>
                  <a:lnTo>
                    <a:pt x="18683" y="812800"/>
                  </a:lnTo>
                  <a:cubicBezTo>
                    <a:pt x="13728" y="812800"/>
                    <a:pt x="8976" y="810832"/>
                    <a:pt x="5472" y="807328"/>
                  </a:cubicBezTo>
                  <a:cubicBezTo>
                    <a:pt x="1968" y="803824"/>
                    <a:pt x="0" y="799072"/>
                    <a:pt x="0" y="794117"/>
                  </a:cubicBezTo>
                  <a:lnTo>
                    <a:pt x="0" y="18683"/>
                  </a:lnTo>
                  <a:cubicBezTo>
                    <a:pt x="0" y="13728"/>
                    <a:pt x="1968" y="8976"/>
                    <a:pt x="5472" y="5472"/>
                  </a:cubicBezTo>
                  <a:cubicBezTo>
                    <a:pt x="8976" y="1968"/>
                    <a:pt x="13728" y="0"/>
                    <a:pt x="18683" y="0"/>
                  </a:cubicBezTo>
                  <a:close/>
                </a:path>
              </a:pathLst>
            </a:custGeom>
            <a:solidFill>
              <a:srgbClr val="DAE3E7"/>
            </a:solidFill>
          </p:spPr>
        </p:sp>
        <p:sp>
          <p:nvSpPr>
            <p:cNvPr id="91" name="TextBox 91"/>
            <p:cNvSpPr txBox="1"/>
            <p:nvPr/>
          </p:nvSpPr>
          <p:spPr>
            <a:xfrm>
              <a:off x="0" y="-47625"/>
              <a:ext cx="812800" cy="860425"/>
            </a:xfrm>
            <a:prstGeom prst="rect">
              <a:avLst/>
            </a:prstGeom>
          </p:spPr>
          <p:txBody>
            <a:bodyPr lIns="50800" tIns="50800" rIns="50800" bIns="50800" rtlCol="0" anchor="ctr"/>
            <a:lstStyle/>
            <a:p>
              <a:pPr algn="ctr">
                <a:lnSpc>
                  <a:spcPts val="2660"/>
                </a:lnSpc>
              </a:pPr>
              <a:endParaRPr/>
            </a:p>
          </p:txBody>
        </p:sp>
      </p:grpSp>
      <p:sp>
        <p:nvSpPr>
          <p:cNvPr id="92" name="TextBox 92"/>
          <p:cNvSpPr txBox="1"/>
          <p:nvPr/>
        </p:nvSpPr>
        <p:spPr>
          <a:xfrm>
            <a:off x="4888793" y="4332126"/>
            <a:ext cx="3990682" cy="2077492"/>
          </a:xfrm>
          <a:prstGeom prst="rect">
            <a:avLst/>
          </a:prstGeom>
        </p:spPr>
        <p:txBody>
          <a:bodyPr lIns="0" tIns="0" rIns="0" bIns="0" rtlCol="0" anchor="t">
            <a:spAutoFit/>
          </a:bodyPr>
          <a:lstStyle/>
          <a:p>
            <a:pPr marL="410211" lvl="1" indent="-205106" algn="just">
              <a:lnSpc>
                <a:spcPts val="2660"/>
              </a:lnSpc>
              <a:buFont typeface="Arial"/>
              <a:buChar char="•"/>
            </a:pPr>
            <a:r>
              <a:rPr lang="vi-VN" sz="2400">
                <a:solidFill>
                  <a:srgbClr val="004AAD"/>
                </a:solidFill>
                <a:latin typeface="+mj-lt"/>
                <a:ea typeface="Roboto"/>
                <a:cs typeface="Roboto"/>
                <a:sym typeface="Roboto"/>
              </a:rPr>
              <a:t>Khai thác và sử dụng tiết kiệm, hiệu quả nguồn tài nguyên năng lượng trên địa bàn tỉnh; ưu tiên phát triển các nguồn năng lượng tái tạo, năng lượng mới. </a:t>
            </a:r>
            <a:endParaRPr lang="en-US" sz="2400">
              <a:solidFill>
                <a:srgbClr val="004AAD"/>
              </a:solidFill>
              <a:latin typeface="+mj-lt"/>
              <a:ea typeface="Roboto"/>
              <a:cs typeface="Roboto"/>
              <a:sym typeface="Roboto"/>
            </a:endParaRPr>
          </a:p>
        </p:txBody>
      </p:sp>
      <p:sp>
        <p:nvSpPr>
          <p:cNvPr id="93" name="TextBox 93"/>
          <p:cNvSpPr txBox="1"/>
          <p:nvPr/>
        </p:nvSpPr>
        <p:spPr>
          <a:xfrm>
            <a:off x="6388367" y="2301992"/>
            <a:ext cx="1029632" cy="424330"/>
          </a:xfrm>
          <a:prstGeom prst="rect">
            <a:avLst/>
          </a:prstGeom>
        </p:spPr>
        <p:txBody>
          <a:bodyPr lIns="0" tIns="0" rIns="0" bIns="0" rtlCol="0" anchor="t">
            <a:spAutoFit/>
          </a:bodyPr>
          <a:lstStyle/>
          <a:p>
            <a:pPr algn="ctr">
              <a:lnSpc>
                <a:spcPts val="3282"/>
              </a:lnSpc>
            </a:pPr>
            <a:r>
              <a:rPr lang="en-US" sz="2957" i="1">
                <a:solidFill>
                  <a:srgbClr val="000000"/>
                </a:solidFill>
                <a:latin typeface="Roboto Italics"/>
                <a:ea typeface="Roboto Italics"/>
                <a:cs typeface="Roboto Italics"/>
                <a:sym typeface="Roboto Italics"/>
              </a:rPr>
              <a:t>02</a:t>
            </a:r>
          </a:p>
        </p:txBody>
      </p:sp>
      <p:grpSp>
        <p:nvGrpSpPr>
          <p:cNvPr id="94" name="Group 94"/>
          <p:cNvGrpSpPr/>
          <p:nvPr/>
        </p:nvGrpSpPr>
        <p:grpSpPr>
          <a:xfrm>
            <a:off x="10527504" y="1862871"/>
            <a:ext cx="1243133" cy="1243133"/>
            <a:chOff x="0" y="0"/>
            <a:chExt cx="812800" cy="812800"/>
          </a:xfrm>
        </p:grpSpPr>
        <p:sp>
          <p:nvSpPr>
            <p:cNvPr id="95" name="Freeform 95"/>
            <p:cNvSpPr/>
            <p:nvPr/>
          </p:nvSpPr>
          <p:spPr>
            <a:xfrm>
              <a:off x="0" y="0"/>
              <a:ext cx="812800" cy="812800"/>
            </a:xfrm>
            <a:custGeom>
              <a:avLst/>
              <a:gdLst/>
              <a:ahLst/>
              <a:cxnLst/>
              <a:rect l="l" t="t" r="r" b="b"/>
              <a:pathLst>
                <a:path w="812800" h="812800">
                  <a:moveTo>
                    <a:pt x="18683" y="0"/>
                  </a:moveTo>
                  <a:lnTo>
                    <a:pt x="794117" y="0"/>
                  </a:lnTo>
                  <a:cubicBezTo>
                    <a:pt x="799072" y="0"/>
                    <a:pt x="803824" y="1968"/>
                    <a:pt x="807328" y="5472"/>
                  </a:cubicBezTo>
                  <a:cubicBezTo>
                    <a:pt x="810832" y="8976"/>
                    <a:pt x="812800" y="13728"/>
                    <a:pt x="812800" y="18683"/>
                  </a:cubicBezTo>
                  <a:lnTo>
                    <a:pt x="812800" y="794117"/>
                  </a:lnTo>
                  <a:cubicBezTo>
                    <a:pt x="812800" y="799072"/>
                    <a:pt x="810832" y="803824"/>
                    <a:pt x="807328" y="807328"/>
                  </a:cubicBezTo>
                  <a:cubicBezTo>
                    <a:pt x="803824" y="810832"/>
                    <a:pt x="799072" y="812800"/>
                    <a:pt x="794117" y="812800"/>
                  </a:cubicBezTo>
                  <a:lnTo>
                    <a:pt x="18683" y="812800"/>
                  </a:lnTo>
                  <a:cubicBezTo>
                    <a:pt x="13728" y="812800"/>
                    <a:pt x="8976" y="810832"/>
                    <a:pt x="5472" y="807328"/>
                  </a:cubicBezTo>
                  <a:cubicBezTo>
                    <a:pt x="1968" y="803824"/>
                    <a:pt x="0" y="799072"/>
                    <a:pt x="0" y="794117"/>
                  </a:cubicBezTo>
                  <a:lnTo>
                    <a:pt x="0" y="18683"/>
                  </a:lnTo>
                  <a:cubicBezTo>
                    <a:pt x="0" y="13728"/>
                    <a:pt x="1968" y="8976"/>
                    <a:pt x="5472" y="5472"/>
                  </a:cubicBezTo>
                  <a:cubicBezTo>
                    <a:pt x="8976" y="1968"/>
                    <a:pt x="13728" y="0"/>
                    <a:pt x="18683" y="0"/>
                  </a:cubicBezTo>
                  <a:close/>
                </a:path>
              </a:pathLst>
            </a:custGeom>
            <a:solidFill>
              <a:srgbClr val="1E4541"/>
            </a:solidFill>
          </p:spPr>
        </p:sp>
        <p:sp>
          <p:nvSpPr>
            <p:cNvPr id="96" name="TextBox 96"/>
            <p:cNvSpPr txBox="1"/>
            <p:nvPr/>
          </p:nvSpPr>
          <p:spPr>
            <a:xfrm>
              <a:off x="0" y="-47625"/>
              <a:ext cx="812800" cy="860425"/>
            </a:xfrm>
            <a:prstGeom prst="rect">
              <a:avLst/>
            </a:prstGeom>
          </p:spPr>
          <p:txBody>
            <a:bodyPr lIns="50800" tIns="50800" rIns="50800" bIns="50800" rtlCol="0" anchor="ctr"/>
            <a:lstStyle/>
            <a:p>
              <a:pPr algn="ctr">
                <a:lnSpc>
                  <a:spcPts val="2660"/>
                </a:lnSpc>
              </a:pPr>
              <a:endParaRPr/>
            </a:p>
          </p:txBody>
        </p:sp>
      </p:grpSp>
      <p:sp>
        <p:nvSpPr>
          <p:cNvPr id="97" name="TextBox 97"/>
          <p:cNvSpPr txBox="1"/>
          <p:nvPr/>
        </p:nvSpPr>
        <p:spPr>
          <a:xfrm>
            <a:off x="9221299" y="4387215"/>
            <a:ext cx="3832564" cy="1731243"/>
          </a:xfrm>
          <a:prstGeom prst="rect">
            <a:avLst/>
          </a:prstGeom>
        </p:spPr>
        <p:txBody>
          <a:bodyPr lIns="0" tIns="0" rIns="0" bIns="0" rtlCol="0" anchor="t">
            <a:spAutoFit/>
          </a:bodyPr>
          <a:lstStyle/>
          <a:p>
            <a:pPr marL="410211" lvl="1" indent="-205106" algn="just">
              <a:lnSpc>
                <a:spcPts val="2660"/>
              </a:lnSpc>
              <a:buFont typeface="Arial"/>
              <a:buChar char="•"/>
            </a:pPr>
            <a:r>
              <a:rPr lang="vi-VN" sz="2400">
                <a:solidFill>
                  <a:srgbClr val="004AAD"/>
                </a:solidFill>
                <a:latin typeface="+mj-lt"/>
                <a:ea typeface="Roboto"/>
                <a:cs typeface="Roboto"/>
                <a:sym typeface="Roboto"/>
              </a:rPr>
              <a:t>Khuyến khích và tạo điều kiện thuận lợi để các thành phần kinh tế, nhất là khu vực tư nhân tham gia phát triển năng lượng. </a:t>
            </a:r>
            <a:endParaRPr lang="en-US" sz="2400">
              <a:solidFill>
                <a:srgbClr val="004AAD"/>
              </a:solidFill>
              <a:latin typeface="+mj-lt"/>
              <a:ea typeface="Roboto"/>
              <a:cs typeface="Roboto"/>
              <a:sym typeface="Roboto"/>
            </a:endParaRPr>
          </a:p>
        </p:txBody>
      </p:sp>
      <p:sp>
        <p:nvSpPr>
          <p:cNvPr id="98" name="TextBox 98"/>
          <p:cNvSpPr txBox="1"/>
          <p:nvPr/>
        </p:nvSpPr>
        <p:spPr>
          <a:xfrm>
            <a:off x="10634254" y="2301992"/>
            <a:ext cx="1029632" cy="424330"/>
          </a:xfrm>
          <a:prstGeom prst="rect">
            <a:avLst/>
          </a:prstGeom>
        </p:spPr>
        <p:txBody>
          <a:bodyPr lIns="0" tIns="0" rIns="0" bIns="0" rtlCol="0" anchor="t">
            <a:spAutoFit/>
          </a:bodyPr>
          <a:lstStyle/>
          <a:p>
            <a:pPr algn="ctr">
              <a:lnSpc>
                <a:spcPts val="3282"/>
              </a:lnSpc>
            </a:pPr>
            <a:r>
              <a:rPr lang="en-US" sz="2957" i="1">
                <a:solidFill>
                  <a:srgbClr val="FFFFFF"/>
                </a:solidFill>
                <a:latin typeface="Roboto Italics"/>
                <a:ea typeface="Roboto Italics"/>
                <a:cs typeface="Roboto Italics"/>
                <a:sym typeface="Roboto Italics"/>
              </a:rPr>
              <a:t>03</a:t>
            </a:r>
          </a:p>
        </p:txBody>
      </p:sp>
      <p:grpSp>
        <p:nvGrpSpPr>
          <p:cNvPr id="99" name="Group 99"/>
          <p:cNvGrpSpPr/>
          <p:nvPr/>
        </p:nvGrpSpPr>
        <p:grpSpPr>
          <a:xfrm>
            <a:off x="15009137" y="1907136"/>
            <a:ext cx="1243133" cy="1243133"/>
            <a:chOff x="0" y="0"/>
            <a:chExt cx="812800" cy="812800"/>
          </a:xfrm>
        </p:grpSpPr>
        <p:sp>
          <p:nvSpPr>
            <p:cNvPr id="100" name="Freeform 100"/>
            <p:cNvSpPr/>
            <p:nvPr/>
          </p:nvSpPr>
          <p:spPr>
            <a:xfrm>
              <a:off x="0" y="0"/>
              <a:ext cx="812800" cy="812800"/>
            </a:xfrm>
            <a:custGeom>
              <a:avLst/>
              <a:gdLst/>
              <a:ahLst/>
              <a:cxnLst/>
              <a:rect l="l" t="t" r="r" b="b"/>
              <a:pathLst>
                <a:path w="812800" h="812800">
                  <a:moveTo>
                    <a:pt x="18683" y="0"/>
                  </a:moveTo>
                  <a:lnTo>
                    <a:pt x="794117" y="0"/>
                  </a:lnTo>
                  <a:cubicBezTo>
                    <a:pt x="799072" y="0"/>
                    <a:pt x="803824" y="1968"/>
                    <a:pt x="807328" y="5472"/>
                  </a:cubicBezTo>
                  <a:cubicBezTo>
                    <a:pt x="810832" y="8976"/>
                    <a:pt x="812800" y="13728"/>
                    <a:pt x="812800" y="18683"/>
                  </a:cubicBezTo>
                  <a:lnTo>
                    <a:pt x="812800" y="794117"/>
                  </a:lnTo>
                  <a:cubicBezTo>
                    <a:pt x="812800" y="799072"/>
                    <a:pt x="810832" y="803824"/>
                    <a:pt x="807328" y="807328"/>
                  </a:cubicBezTo>
                  <a:cubicBezTo>
                    <a:pt x="803824" y="810832"/>
                    <a:pt x="799072" y="812800"/>
                    <a:pt x="794117" y="812800"/>
                  </a:cubicBezTo>
                  <a:lnTo>
                    <a:pt x="18683" y="812800"/>
                  </a:lnTo>
                  <a:cubicBezTo>
                    <a:pt x="13728" y="812800"/>
                    <a:pt x="8976" y="810832"/>
                    <a:pt x="5472" y="807328"/>
                  </a:cubicBezTo>
                  <a:cubicBezTo>
                    <a:pt x="1968" y="803824"/>
                    <a:pt x="0" y="799072"/>
                    <a:pt x="0" y="794117"/>
                  </a:cubicBezTo>
                  <a:lnTo>
                    <a:pt x="0" y="18683"/>
                  </a:lnTo>
                  <a:cubicBezTo>
                    <a:pt x="0" y="13728"/>
                    <a:pt x="1968" y="8976"/>
                    <a:pt x="5472" y="5472"/>
                  </a:cubicBezTo>
                  <a:cubicBezTo>
                    <a:pt x="8976" y="1968"/>
                    <a:pt x="13728" y="0"/>
                    <a:pt x="18683" y="0"/>
                  </a:cubicBezTo>
                  <a:close/>
                </a:path>
              </a:pathLst>
            </a:custGeom>
            <a:solidFill>
              <a:srgbClr val="DAE3E7"/>
            </a:solidFill>
          </p:spPr>
        </p:sp>
        <p:sp>
          <p:nvSpPr>
            <p:cNvPr id="101" name="TextBox 101"/>
            <p:cNvSpPr txBox="1"/>
            <p:nvPr/>
          </p:nvSpPr>
          <p:spPr>
            <a:xfrm>
              <a:off x="0" y="-47625"/>
              <a:ext cx="812800" cy="860425"/>
            </a:xfrm>
            <a:prstGeom prst="rect">
              <a:avLst/>
            </a:prstGeom>
          </p:spPr>
          <p:txBody>
            <a:bodyPr lIns="50800" tIns="50800" rIns="50800" bIns="50800" rtlCol="0" anchor="ctr"/>
            <a:lstStyle/>
            <a:p>
              <a:pPr algn="ctr">
                <a:lnSpc>
                  <a:spcPts val="2660"/>
                </a:lnSpc>
              </a:pPr>
              <a:endParaRPr/>
            </a:p>
          </p:txBody>
        </p:sp>
      </p:grpSp>
      <p:sp>
        <p:nvSpPr>
          <p:cNvPr id="102" name="TextBox 102"/>
          <p:cNvSpPr txBox="1"/>
          <p:nvPr/>
        </p:nvSpPr>
        <p:spPr>
          <a:xfrm>
            <a:off x="13518327" y="4332126"/>
            <a:ext cx="4224754" cy="3116238"/>
          </a:xfrm>
          <a:prstGeom prst="rect">
            <a:avLst/>
          </a:prstGeom>
        </p:spPr>
        <p:txBody>
          <a:bodyPr lIns="0" tIns="0" rIns="0" bIns="0" rtlCol="0" anchor="t">
            <a:spAutoFit/>
          </a:bodyPr>
          <a:lstStyle/>
          <a:p>
            <a:pPr marL="410211" lvl="1" indent="-205106" algn="just">
              <a:lnSpc>
                <a:spcPts val="2660"/>
              </a:lnSpc>
              <a:buFont typeface="Arial"/>
              <a:buChar char="•"/>
            </a:pPr>
            <a:r>
              <a:rPr lang="vi-VN" sz="2400">
                <a:solidFill>
                  <a:srgbClr val="004AAD"/>
                </a:solidFill>
                <a:latin typeface="+mj-lt"/>
                <a:ea typeface="Roboto"/>
                <a:cs typeface="Roboto"/>
                <a:sym typeface="Roboto"/>
              </a:rPr>
              <a:t>Chủ động đầu tư nâng cấp, xây dựng hệ thống lưới điện và phân phối điện theo hướng hiện đại, thông minh; đẩy mạnh ứng dụng khoa học công nghệ, đổi mới sáng tạo và chuyển đổi số để thúc đẩy phát triển ngành năng lượng của tỉnh. </a:t>
            </a:r>
            <a:endParaRPr lang="en-US" sz="2400">
              <a:solidFill>
                <a:srgbClr val="004AAD"/>
              </a:solidFill>
              <a:latin typeface="+mj-lt"/>
              <a:ea typeface="Roboto"/>
              <a:cs typeface="Roboto"/>
              <a:sym typeface="Roboto"/>
            </a:endParaRPr>
          </a:p>
        </p:txBody>
      </p:sp>
      <p:sp>
        <p:nvSpPr>
          <p:cNvPr id="103" name="TextBox 103"/>
          <p:cNvSpPr txBox="1"/>
          <p:nvPr/>
        </p:nvSpPr>
        <p:spPr>
          <a:xfrm>
            <a:off x="15115887" y="2326062"/>
            <a:ext cx="1029632" cy="424330"/>
          </a:xfrm>
          <a:prstGeom prst="rect">
            <a:avLst/>
          </a:prstGeom>
        </p:spPr>
        <p:txBody>
          <a:bodyPr lIns="0" tIns="0" rIns="0" bIns="0" rtlCol="0" anchor="t">
            <a:spAutoFit/>
          </a:bodyPr>
          <a:lstStyle/>
          <a:p>
            <a:pPr algn="ctr">
              <a:lnSpc>
                <a:spcPts val="3282"/>
              </a:lnSpc>
            </a:pPr>
            <a:r>
              <a:rPr lang="en-US" sz="2957" i="1">
                <a:solidFill>
                  <a:srgbClr val="000000"/>
                </a:solidFill>
                <a:latin typeface="Roboto Italics"/>
                <a:ea typeface="Roboto Italics"/>
                <a:cs typeface="Roboto Italics"/>
                <a:sym typeface="Roboto Italics"/>
              </a:rPr>
              <a:t>04</a:t>
            </a:r>
          </a:p>
        </p:txBody>
      </p:sp>
      <p:sp>
        <p:nvSpPr>
          <p:cNvPr id="104" name="TextBox 104"/>
          <p:cNvSpPr txBox="1"/>
          <p:nvPr/>
        </p:nvSpPr>
        <p:spPr>
          <a:xfrm>
            <a:off x="1917709" y="9943876"/>
            <a:ext cx="14452581" cy="298159"/>
          </a:xfrm>
          <a:prstGeom prst="rect">
            <a:avLst/>
          </a:prstGeom>
        </p:spPr>
        <p:txBody>
          <a:bodyPr lIns="0" tIns="0" rIns="0" bIns="0" rtlCol="0" anchor="t">
            <a:spAutoFit/>
          </a:bodyPr>
          <a:lstStyle/>
          <a:p>
            <a:pPr algn="ctr">
              <a:lnSpc>
                <a:spcPts val="2520"/>
              </a:lnSpc>
              <a:spcBef>
                <a:spcPct val="0"/>
              </a:spcBef>
            </a:pPr>
            <a:r>
              <a:rPr lang="en-US" sz="1800">
                <a:solidFill>
                  <a:schemeClr val="accent6">
                    <a:lumMod val="75000"/>
                  </a:schemeClr>
                </a:solidFill>
                <a:latin typeface="Roboto"/>
                <a:ea typeface="Roboto"/>
                <a:cs typeface="Roboto"/>
                <a:sym typeface="Roboto"/>
              </a:rPr>
              <a:t>SỞ </a:t>
            </a:r>
            <a:r>
              <a:rPr lang="en-US" sz="1800" smtClean="0">
                <a:solidFill>
                  <a:schemeClr val="accent6">
                    <a:lumMod val="75000"/>
                  </a:schemeClr>
                </a:solidFill>
                <a:latin typeface="Roboto"/>
                <a:ea typeface="Roboto"/>
                <a:cs typeface="Roboto"/>
                <a:sym typeface="Roboto"/>
              </a:rPr>
              <a:t>CÔNG THƯƠNG TỈNH </a:t>
            </a:r>
            <a:r>
              <a:rPr lang="en-US" sz="1800">
                <a:solidFill>
                  <a:schemeClr val="accent6">
                    <a:lumMod val="75000"/>
                  </a:schemeClr>
                </a:solidFill>
                <a:latin typeface="Roboto"/>
                <a:ea typeface="Roboto"/>
                <a:cs typeface="Roboto"/>
                <a:sym typeface="Roboto"/>
              </a:rPr>
              <a:t>CAO BẰNG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sp>
        <p:nvSpPr>
          <p:cNvPr id="2" name="AutoShape 2"/>
          <p:cNvSpPr/>
          <p:nvPr/>
        </p:nvSpPr>
        <p:spPr>
          <a:xfrm>
            <a:off x="-511083" y="10084118"/>
            <a:ext cx="5636412" cy="0"/>
          </a:xfrm>
          <a:prstGeom prst="line">
            <a:avLst/>
          </a:prstGeom>
          <a:ln w="9525" cap="flat">
            <a:solidFill>
              <a:srgbClr val="5B4E4E"/>
            </a:solidFill>
            <a:prstDash val="solid"/>
            <a:headEnd type="none" w="sm" len="sm"/>
            <a:tailEnd type="none" w="sm" len="sm"/>
          </a:ln>
        </p:spPr>
      </p:sp>
      <p:grpSp>
        <p:nvGrpSpPr>
          <p:cNvPr id="3" name="Group 3"/>
          <p:cNvGrpSpPr/>
          <p:nvPr/>
        </p:nvGrpSpPr>
        <p:grpSpPr>
          <a:xfrm>
            <a:off x="2450077" y="4129796"/>
            <a:ext cx="1189698" cy="1189698"/>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1E4541"/>
              </a:solidFill>
              <a:prstDash val="solid"/>
              <a:miter/>
            </a:ln>
          </p:spPr>
        </p:sp>
        <p:sp>
          <p:nvSpPr>
            <p:cNvPr id="5" name="TextBox 5"/>
            <p:cNvSpPr txBox="1"/>
            <p:nvPr/>
          </p:nvSpPr>
          <p:spPr>
            <a:xfrm>
              <a:off x="76200" y="0"/>
              <a:ext cx="660400" cy="736600"/>
            </a:xfrm>
            <a:prstGeom prst="rect">
              <a:avLst/>
            </a:prstGeom>
          </p:spPr>
          <p:txBody>
            <a:bodyPr lIns="50800" tIns="50800" rIns="50800" bIns="50800" rtlCol="0" anchor="ctr"/>
            <a:lstStyle/>
            <a:p>
              <a:pPr algn="ctr">
                <a:lnSpc>
                  <a:spcPts val="4759"/>
                </a:lnSpc>
              </a:pPr>
              <a:r>
                <a:rPr lang="en-US" sz="3399">
                  <a:solidFill>
                    <a:srgbClr val="1E4541"/>
                  </a:solidFill>
                  <a:latin typeface="Roboto"/>
                  <a:ea typeface="Roboto"/>
                  <a:cs typeface="Roboto"/>
                  <a:sym typeface="Roboto"/>
                </a:rPr>
                <a:t>1</a:t>
              </a:r>
            </a:p>
          </p:txBody>
        </p:sp>
      </p:grpSp>
      <p:grpSp>
        <p:nvGrpSpPr>
          <p:cNvPr id="6" name="Group 6"/>
          <p:cNvGrpSpPr/>
          <p:nvPr/>
        </p:nvGrpSpPr>
        <p:grpSpPr>
          <a:xfrm>
            <a:off x="6353392" y="4144084"/>
            <a:ext cx="1189698" cy="118969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1E4541"/>
              </a:solidFill>
              <a:prstDash val="solid"/>
              <a:miter/>
            </a:ln>
          </p:spPr>
        </p:sp>
        <p:sp>
          <p:nvSpPr>
            <p:cNvPr id="8" name="TextBox 8"/>
            <p:cNvSpPr txBox="1"/>
            <p:nvPr/>
          </p:nvSpPr>
          <p:spPr>
            <a:xfrm>
              <a:off x="76200" y="0"/>
              <a:ext cx="660400" cy="736600"/>
            </a:xfrm>
            <a:prstGeom prst="rect">
              <a:avLst/>
            </a:prstGeom>
          </p:spPr>
          <p:txBody>
            <a:bodyPr lIns="50800" tIns="50800" rIns="50800" bIns="50800" rtlCol="0" anchor="ctr"/>
            <a:lstStyle/>
            <a:p>
              <a:pPr algn="ctr">
                <a:lnSpc>
                  <a:spcPts val="4759"/>
                </a:lnSpc>
              </a:pPr>
              <a:r>
                <a:rPr lang="en-US" sz="3399">
                  <a:solidFill>
                    <a:srgbClr val="1E4541"/>
                  </a:solidFill>
                  <a:latin typeface="Roboto"/>
                  <a:ea typeface="Roboto"/>
                  <a:cs typeface="Roboto"/>
                  <a:sym typeface="Roboto"/>
                </a:rPr>
                <a:t>2</a:t>
              </a:r>
            </a:p>
          </p:txBody>
        </p:sp>
      </p:grpSp>
      <p:grpSp>
        <p:nvGrpSpPr>
          <p:cNvPr id="9" name="Group 9"/>
          <p:cNvGrpSpPr/>
          <p:nvPr/>
        </p:nvGrpSpPr>
        <p:grpSpPr>
          <a:xfrm>
            <a:off x="10377881" y="4144084"/>
            <a:ext cx="1189698" cy="118969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1E4541"/>
              </a:solidFill>
              <a:prstDash val="solid"/>
              <a:miter/>
            </a:ln>
          </p:spPr>
        </p:sp>
        <p:sp>
          <p:nvSpPr>
            <p:cNvPr id="11" name="TextBox 11"/>
            <p:cNvSpPr txBox="1"/>
            <p:nvPr/>
          </p:nvSpPr>
          <p:spPr>
            <a:xfrm>
              <a:off x="76200" y="0"/>
              <a:ext cx="660400" cy="736600"/>
            </a:xfrm>
            <a:prstGeom prst="rect">
              <a:avLst/>
            </a:prstGeom>
          </p:spPr>
          <p:txBody>
            <a:bodyPr lIns="50800" tIns="50800" rIns="50800" bIns="50800" rtlCol="0" anchor="ctr"/>
            <a:lstStyle/>
            <a:p>
              <a:pPr algn="ctr">
                <a:lnSpc>
                  <a:spcPts val="4759"/>
                </a:lnSpc>
              </a:pPr>
              <a:r>
                <a:rPr lang="en-US" sz="3399">
                  <a:solidFill>
                    <a:srgbClr val="1E4541"/>
                  </a:solidFill>
                  <a:latin typeface="Roboto"/>
                  <a:ea typeface="Roboto"/>
                  <a:cs typeface="Roboto"/>
                  <a:sym typeface="Roboto"/>
                </a:rPr>
                <a:t>3</a:t>
              </a:r>
            </a:p>
          </p:txBody>
        </p:sp>
      </p:grpSp>
      <p:grpSp>
        <p:nvGrpSpPr>
          <p:cNvPr id="12" name="Group 12"/>
          <p:cNvGrpSpPr/>
          <p:nvPr/>
        </p:nvGrpSpPr>
        <p:grpSpPr>
          <a:xfrm>
            <a:off x="14676800" y="4129796"/>
            <a:ext cx="1189698" cy="118969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1E4541"/>
              </a:solidFill>
              <a:prstDash val="solid"/>
              <a:miter/>
            </a:ln>
          </p:spPr>
        </p:sp>
        <p:sp>
          <p:nvSpPr>
            <p:cNvPr id="14" name="TextBox 14"/>
            <p:cNvSpPr txBox="1"/>
            <p:nvPr/>
          </p:nvSpPr>
          <p:spPr>
            <a:xfrm>
              <a:off x="76200" y="0"/>
              <a:ext cx="660400" cy="736600"/>
            </a:xfrm>
            <a:prstGeom prst="rect">
              <a:avLst/>
            </a:prstGeom>
          </p:spPr>
          <p:txBody>
            <a:bodyPr lIns="50800" tIns="50800" rIns="50800" bIns="50800" rtlCol="0" anchor="ctr"/>
            <a:lstStyle/>
            <a:p>
              <a:pPr algn="ctr">
                <a:lnSpc>
                  <a:spcPts val="4759"/>
                </a:lnSpc>
              </a:pPr>
              <a:r>
                <a:rPr lang="en-US" sz="3399">
                  <a:solidFill>
                    <a:srgbClr val="1E4541"/>
                  </a:solidFill>
                  <a:latin typeface="Roboto"/>
                  <a:ea typeface="Roboto"/>
                  <a:cs typeface="Roboto"/>
                  <a:sym typeface="Roboto"/>
                </a:rPr>
                <a:t>4</a:t>
              </a:r>
            </a:p>
          </p:txBody>
        </p:sp>
      </p:grpSp>
      <p:sp>
        <p:nvSpPr>
          <p:cNvPr id="15" name="AutoShape 15"/>
          <p:cNvSpPr/>
          <p:nvPr/>
        </p:nvSpPr>
        <p:spPr>
          <a:xfrm>
            <a:off x="3639775" y="4724645"/>
            <a:ext cx="2713617" cy="0"/>
          </a:xfrm>
          <a:prstGeom prst="line">
            <a:avLst/>
          </a:prstGeom>
          <a:ln w="9525" cap="flat">
            <a:solidFill>
              <a:srgbClr val="1E4541"/>
            </a:solidFill>
            <a:prstDash val="solid"/>
            <a:headEnd type="none" w="sm" len="sm"/>
            <a:tailEnd type="none" w="sm" len="sm"/>
          </a:ln>
        </p:spPr>
      </p:sp>
      <p:sp>
        <p:nvSpPr>
          <p:cNvPr id="16" name="AutoShape 16"/>
          <p:cNvSpPr/>
          <p:nvPr/>
        </p:nvSpPr>
        <p:spPr>
          <a:xfrm>
            <a:off x="7543090" y="4738933"/>
            <a:ext cx="2834791" cy="0"/>
          </a:xfrm>
          <a:prstGeom prst="line">
            <a:avLst/>
          </a:prstGeom>
          <a:ln w="9525" cap="flat">
            <a:solidFill>
              <a:srgbClr val="1E4541"/>
            </a:solidFill>
            <a:prstDash val="solid"/>
            <a:headEnd type="none" w="sm" len="sm"/>
            <a:tailEnd type="none" w="sm" len="sm"/>
          </a:ln>
        </p:spPr>
      </p:sp>
      <p:sp>
        <p:nvSpPr>
          <p:cNvPr id="17" name="AutoShape 17"/>
          <p:cNvSpPr/>
          <p:nvPr/>
        </p:nvSpPr>
        <p:spPr>
          <a:xfrm>
            <a:off x="11567580" y="4724645"/>
            <a:ext cx="3109220" cy="0"/>
          </a:xfrm>
          <a:prstGeom prst="line">
            <a:avLst/>
          </a:prstGeom>
          <a:ln w="9525" cap="flat">
            <a:solidFill>
              <a:srgbClr val="1E4541"/>
            </a:solidFill>
            <a:prstDash val="solid"/>
            <a:headEnd type="none" w="sm" len="sm"/>
            <a:tailEnd type="none" w="sm" len="sm"/>
          </a:ln>
        </p:spPr>
      </p:sp>
      <p:sp>
        <p:nvSpPr>
          <p:cNvPr id="18" name="TextBox 18"/>
          <p:cNvSpPr txBox="1"/>
          <p:nvPr/>
        </p:nvSpPr>
        <p:spPr>
          <a:xfrm>
            <a:off x="5236755" y="5737224"/>
            <a:ext cx="3716813" cy="3590727"/>
          </a:xfrm>
          <a:prstGeom prst="rect">
            <a:avLst/>
          </a:prstGeom>
        </p:spPr>
        <p:txBody>
          <a:bodyPr lIns="0" tIns="0" rIns="0" bIns="0" rtlCol="0" anchor="t">
            <a:spAutoFit/>
          </a:bodyPr>
          <a:lstStyle/>
          <a:p>
            <a:pPr marL="431796" lvl="1" indent="-215898" algn="just">
              <a:lnSpc>
                <a:spcPts val="2799"/>
              </a:lnSpc>
              <a:buFont typeface="Arial"/>
              <a:buChar char="•"/>
            </a:pPr>
            <a:r>
              <a:rPr lang="vi-VN" sz="2400">
                <a:solidFill>
                  <a:srgbClr val="004AAD"/>
                </a:solidFill>
                <a:latin typeface="+mj-lt"/>
                <a:ea typeface="Roboto"/>
                <a:cs typeface="Roboto"/>
                <a:sym typeface="Roboto"/>
              </a:rPr>
              <a:t>Phấn đấu phát triển công suất nguồn điện năng lượng mặt trời đạt khoảng 153MW; thủy điện 121MW. Tỷ lệ các nguồn năng lượng tái tạo, năng lượng mới trong tổng cung năng lượng sơ cấp đạt 25% - 30%. </a:t>
            </a:r>
            <a:endParaRPr lang="en-US" sz="2400">
              <a:solidFill>
                <a:srgbClr val="004AAD"/>
              </a:solidFill>
              <a:latin typeface="+mj-lt"/>
              <a:ea typeface="Roboto"/>
              <a:cs typeface="Roboto"/>
              <a:sym typeface="Roboto"/>
            </a:endParaRPr>
          </a:p>
          <a:p>
            <a:pPr algn="just">
              <a:lnSpc>
                <a:spcPts val="2799"/>
              </a:lnSpc>
            </a:pPr>
            <a:endParaRPr lang="en-US" sz="2400">
              <a:solidFill>
                <a:srgbClr val="004AAD"/>
              </a:solidFill>
              <a:latin typeface="+mj-lt"/>
              <a:ea typeface="Roboto"/>
              <a:cs typeface="Roboto"/>
              <a:sym typeface="Roboto"/>
            </a:endParaRPr>
          </a:p>
        </p:txBody>
      </p:sp>
      <p:sp>
        <p:nvSpPr>
          <p:cNvPr id="19" name="TextBox 19"/>
          <p:cNvSpPr txBox="1"/>
          <p:nvPr/>
        </p:nvSpPr>
        <p:spPr>
          <a:xfrm>
            <a:off x="9350675" y="5737224"/>
            <a:ext cx="3284222" cy="2872581"/>
          </a:xfrm>
          <a:prstGeom prst="rect">
            <a:avLst/>
          </a:prstGeom>
        </p:spPr>
        <p:txBody>
          <a:bodyPr lIns="0" tIns="0" rIns="0" bIns="0" rtlCol="0" anchor="t">
            <a:spAutoFit/>
          </a:bodyPr>
          <a:lstStyle/>
          <a:p>
            <a:pPr marL="431796" lvl="1" indent="-215898" algn="just">
              <a:lnSpc>
                <a:spcPts val="2799"/>
              </a:lnSpc>
              <a:buFont typeface="Arial"/>
              <a:buChar char="•"/>
            </a:pPr>
            <a:r>
              <a:rPr lang="vi-VN" sz="2400">
                <a:solidFill>
                  <a:srgbClr val="004AAD"/>
                </a:solidFill>
                <a:latin typeface="+mj-lt"/>
                <a:ea typeface="Roboto"/>
                <a:cs typeface="Roboto"/>
                <a:sym typeface="Roboto"/>
              </a:rPr>
              <a:t>Xây dựng hệ thống lưới điện thông minh, hiệu quả, có khả năng kết nối khu vực; bảo đảm cung cấp điện an toàn, đáp ứng tiêu chí N-1 đối với vùng phụ tải quan trọng. </a:t>
            </a:r>
            <a:endParaRPr lang="en-US" sz="2400">
              <a:solidFill>
                <a:srgbClr val="004AAD"/>
              </a:solidFill>
              <a:latin typeface="+mj-lt"/>
              <a:ea typeface="Roboto"/>
              <a:cs typeface="Roboto"/>
              <a:sym typeface="Roboto"/>
            </a:endParaRPr>
          </a:p>
        </p:txBody>
      </p:sp>
      <p:sp>
        <p:nvSpPr>
          <p:cNvPr id="20" name="TextBox 20"/>
          <p:cNvSpPr txBox="1"/>
          <p:nvPr/>
        </p:nvSpPr>
        <p:spPr>
          <a:xfrm>
            <a:off x="13384667" y="5708649"/>
            <a:ext cx="4132634" cy="3590727"/>
          </a:xfrm>
          <a:prstGeom prst="rect">
            <a:avLst/>
          </a:prstGeom>
        </p:spPr>
        <p:txBody>
          <a:bodyPr wrap="square" lIns="0" tIns="0" rIns="0" bIns="0" rtlCol="0" anchor="t">
            <a:spAutoFit/>
          </a:bodyPr>
          <a:lstStyle/>
          <a:p>
            <a:pPr marL="431796" lvl="1" indent="-215898" algn="just">
              <a:lnSpc>
                <a:spcPts val="2799"/>
              </a:lnSpc>
              <a:buFont typeface="Arial"/>
              <a:buChar char="•"/>
            </a:pPr>
            <a:r>
              <a:rPr lang="vi-VN" sz="2400">
                <a:solidFill>
                  <a:srgbClr val="004AAD"/>
                </a:solidFill>
                <a:latin typeface="+mj-lt"/>
                <a:ea typeface="Roboto"/>
                <a:cs typeface="Roboto"/>
                <a:sym typeface="Roboto"/>
              </a:rPr>
              <a:t>Phấn đấu mức tiết kiệm năng lượng trên tổng tiêu thụ năng lượng cuối cùng so với kịch bản phát triển bình thường đạt khoảng 8% - 10</a:t>
            </a:r>
            <a:r>
              <a:rPr lang="vi-VN" sz="2400" smtClean="0">
                <a:solidFill>
                  <a:srgbClr val="004AAD"/>
                </a:solidFill>
                <a:latin typeface="+mj-lt"/>
                <a:ea typeface="Roboto"/>
                <a:cs typeface="Roboto"/>
                <a:sym typeface="Roboto"/>
              </a:rPr>
              <a:t>%.</a:t>
            </a:r>
            <a:endParaRPr lang="en-US" sz="2400" smtClean="0">
              <a:solidFill>
                <a:srgbClr val="004AAD"/>
              </a:solidFill>
              <a:latin typeface="+mj-lt"/>
              <a:ea typeface="Roboto"/>
              <a:cs typeface="Roboto"/>
              <a:sym typeface="Roboto"/>
            </a:endParaRPr>
          </a:p>
          <a:p>
            <a:pPr marL="431796" lvl="1" indent="-215898" algn="just">
              <a:lnSpc>
                <a:spcPts val="2799"/>
              </a:lnSpc>
              <a:buFont typeface="Arial"/>
              <a:buChar char="•"/>
            </a:pPr>
            <a:r>
              <a:rPr lang="vi-VN" sz="2400">
                <a:solidFill>
                  <a:srgbClr val="004AAD"/>
                </a:solidFill>
                <a:latin typeface="+mj-lt"/>
                <a:ea typeface="Roboto"/>
                <a:cs typeface="Roboto"/>
                <a:sym typeface="Roboto"/>
              </a:rPr>
              <a:t> Góp phần cùng cả nước giảm phát thải khí nhà kính từ hoạt động năng lượng, phù hợp với cam kết quốc tế và điều kiện thực tiễn của tỉnh. </a:t>
            </a:r>
            <a:endParaRPr lang="en-US" sz="2400">
              <a:solidFill>
                <a:srgbClr val="004AAD"/>
              </a:solidFill>
              <a:latin typeface="+mj-lt"/>
              <a:ea typeface="Roboto"/>
              <a:cs typeface="Roboto"/>
              <a:sym typeface="Roboto"/>
            </a:endParaRPr>
          </a:p>
        </p:txBody>
      </p:sp>
      <p:sp>
        <p:nvSpPr>
          <p:cNvPr id="21" name="TextBox 21"/>
          <p:cNvSpPr txBox="1"/>
          <p:nvPr/>
        </p:nvSpPr>
        <p:spPr>
          <a:xfrm>
            <a:off x="375397" y="9651933"/>
            <a:ext cx="4103416" cy="298159"/>
          </a:xfrm>
          <a:prstGeom prst="rect">
            <a:avLst/>
          </a:prstGeom>
        </p:spPr>
        <p:txBody>
          <a:bodyPr lIns="0" tIns="0" rIns="0" bIns="0" rtlCol="0" anchor="t">
            <a:spAutoFit/>
          </a:bodyPr>
          <a:lstStyle/>
          <a:p>
            <a:pPr algn="ctr">
              <a:lnSpc>
                <a:spcPts val="2520"/>
              </a:lnSpc>
              <a:spcBef>
                <a:spcPct val="0"/>
              </a:spcBef>
            </a:pPr>
            <a:r>
              <a:rPr lang="en-US" sz="1800">
                <a:solidFill>
                  <a:schemeClr val="accent6">
                    <a:lumMod val="75000"/>
                  </a:schemeClr>
                </a:solidFill>
                <a:latin typeface="Roboto"/>
                <a:ea typeface="Roboto"/>
                <a:cs typeface="Roboto"/>
                <a:sym typeface="Roboto"/>
              </a:rPr>
              <a:t>SỞ </a:t>
            </a:r>
            <a:r>
              <a:rPr lang="en-US" smtClean="0">
                <a:solidFill>
                  <a:schemeClr val="accent6">
                    <a:lumMod val="75000"/>
                  </a:schemeClr>
                </a:solidFill>
                <a:latin typeface="Roboto"/>
                <a:ea typeface="Roboto"/>
                <a:cs typeface="Roboto"/>
                <a:sym typeface="Roboto"/>
              </a:rPr>
              <a:t>CÔNG THƯƠNG </a:t>
            </a:r>
            <a:r>
              <a:rPr lang="en-US" sz="1800" smtClean="0">
                <a:solidFill>
                  <a:schemeClr val="accent6">
                    <a:lumMod val="75000"/>
                  </a:schemeClr>
                </a:solidFill>
                <a:latin typeface="Roboto"/>
                <a:ea typeface="Roboto"/>
                <a:cs typeface="Roboto"/>
                <a:sym typeface="Roboto"/>
              </a:rPr>
              <a:t>TỈNH </a:t>
            </a:r>
            <a:r>
              <a:rPr lang="en-US" sz="1800">
                <a:solidFill>
                  <a:schemeClr val="accent6">
                    <a:lumMod val="75000"/>
                  </a:schemeClr>
                </a:solidFill>
                <a:latin typeface="Roboto"/>
                <a:ea typeface="Roboto"/>
                <a:cs typeface="Roboto"/>
                <a:sym typeface="Roboto"/>
              </a:rPr>
              <a:t>CAO BẰNG </a:t>
            </a:r>
          </a:p>
        </p:txBody>
      </p:sp>
      <p:grpSp>
        <p:nvGrpSpPr>
          <p:cNvPr id="22" name="Group 22"/>
          <p:cNvGrpSpPr/>
          <p:nvPr/>
        </p:nvGrpSpPr>
        <p:grpSpPr>
          <a:xfrm rot="5400000">
            <a:off x="17173798" y="9172798"/>
            <a:ext cx="1112999" cy="1115405"/>
            <a:chOff x="0" y="0"/>
            <a:chExt cx="1483999" cy="1487207"/>
          </a:xfrm>
        </p:grpSpPr>
        <p:grpSp>
          <p:nvGrpSpPr>
            <p:cNvPr id="23" name="Group 23"/>
            <p:cNvGrpSpPr/>
            <p:nvPr/>
          </p:nvGrpSpPr>
          <p:grpSpPr>
            <a:xfrm>
              <a:off x="910761" y="0"/>
              <a:ext cx="117857" cy="117912"/>
              <a:chOff x="0" y="0"/>
              <a:chExt cx="1811417" cy="1812273"/>
            </a:xfrm>
          </p:grpSpPr>
          <p:sp>
            <p:nvSpPr>
              <p:cNvPr id="24" name="Freeform 24"/>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25" name="TextBox 25"/>
              <p:cNvSpPr txBox="1"/>
              <p:nvPr/>
            </p:nvSpPr>
            <p:spPr>
              <a:xfrm>
                <a:off x="0" y="-38100"/>
                <a:ext cx="1811417" cy="1850373"/>
              </a:xfrm>
              <a:prstGeom prst="rect">
                <a:avLst/>
              </a:prstGeom>
            </p:spPr>
            <p:txBody>
              <a:bodyPr lIns="50800" tIns="50800" rIns="50800" bIns="50800" rtlCol="0" anchor="ctr"/>
              <a:lstStyle/>
              <a:p>
                <a:pPr algn="ctr">
                  <a:lnSpc>
                    <a:spcPts val="2659"/>
                  </a:lnSpc>
                  <a:spcBef>
                    <a:spcPct val="0"/>
                  </a:spcBef>
                </a:pPr>
                <a:endParaRPr/>
              </a:p>
            </p:txBody>
          </p:sp>
        </p:grpSp>
        <p:grpSp>
          <p:nvGrpSpPr>
            <p:cNvPr id="26" name="Group 26"/>
            <p:cNvGrpSpPr/>
            <p:nvPr/>
          </p:nvGrpSpPr>
          <p:grpSpPr>
            <a:xfrm>
              <a:off x="910761" y="454273"/>
              <a:ext cx="117857" cy="117912"/>
              <a:chOff x="0" y="0"/>
              <a:chExt cx="1811417" cy="1812273"/>
            </a:xfrm>
          </p:grpSpPr>
          <p:sp>
            <p:nvSpPr>
              <p:cNvPr id="27" name="Freeform 27"/>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28" name="TextBox 28"/>
              <p:cNvSpPr txBox="1"/>
              <p:nvPr/>
            </p:nvSpPr>
            <p:spPr>
              <a:xfrm>
                <a:off x="0" y="-38100"/>
                <a:ext cx="1811417" cy="1850373"/>
              </a:xfrm>
              <a:prstGeom prst="rect">
                <a:avLst/>
              </a:prstGeom>
            </p:spPr>
            <p:txBody>
              <a:bodyPr lIns="50800" tIns="50800" rIns="50800" bIns="50800" rtlCol="0" anchor="ctr"/>
              <a:lstStyle/>
              <a:p>
                <a:pPr algn="ctr">
                  <a:lnSpc>
                    <a:spcPts val="2659"/>
                  </a:lnSpc>
                  <a:spcBef>
                    <a:spcPct val="0"/>
                  </a:spcBef>
                </a:pPr>
                <a:endParaRPr/>
              </a:p>
            </p:txBody>
          </p:sp>
        </p:grpSp>
        <p:grpSp>
          <p:nvGrpSpPr>
            <p:cNvPr id="29" name="Group 29"/>
            <p:cNvGrpSpPr/>
            <p:nvPr/>
          </p:nvGrpSpPr>
          <p:grpSpPr>
            <a:xfrm>
              <a:off x="910728" y="909687"/>
              <a:ext cx="117857" cy="117912"/>
              <a:chOff x="0" y="0"/>
              <a:chExt cx="1811417" cy="1812273"/>
            </a:xfrm>
          </p:grpSpPr>
          <p:sp>
            <p:nvSpPr>
              <p:cNvPr id="30" name="Freeform 30"/>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31" name="TextBox 31"/>
              <p:cNvSpPr txBox="1"/>
              <p:nvPr/>
            </p:nvSpPr>
            <p:spPr>
              <a:xfrm>
                <a:off x="0" y="-38100"/>
                <a:ext cx="1811417" cy="1850373"/>
              </a:xfrm>
              <a:prstGeom prst="rect">
                <a:avLst/>
              </a:prstGeom>
            </p:spPr>
            <p:txBody>
              <a:bodyPr lIns="50800" tIns="50800" rIns="50800" bIns="50800" rtlCol="0" anchor="ctr"/>
              <a:lstStyle/>
              <a:p>
                <a:pPr algn="ctr">
                  <a:lnSpc>
                    <a:spcPts val="2659"/>
                  </a:lnSpc>
                  <a:spcBef>
                    <a:spcPct val="0"/>
                  </a:spcBef>
                </a:pPr>
                <a:endParaRPr/>
              </a:p>
            </p:txBody>
          </p:sp>
        </p:grpSp>
        <p:grpSp>
          <p:nvGrpSpPr>
            <p:cNvPr id="32" name="Group 32"/>
            <p:cNvGrpSpPr/>
            <p:nvPr/>
          </p:nvGrpSpPr>
          <p:grpSpPr>
            <a:xfrm>
              <a:off x="455381" y="0"/>
              <a:ext cx="117857" cy="117912"/>
              <a:chOff x="0" y="0"/>
              <a:chExt cx="1811417" cy="1812273"/>
            </a:xfrm>
          </p:grpSpPr>
          <p:sp>
            <p:nvSpPr>
              <p:cNvPr id="33" name="Freeform 33"/>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34" name="TextBox 34"/>
              <p:cNvSpPr txBox="1"/>
              <p:nvPr/>
            </p:nvSpPr>
            <p:spPr>
              <a:xfrm>
                <a:off x="0" y="-38100"/>
                <a:ext cx="1811417" cy="1850373"/>
              </a:xfrm>
              <a:prstGeom prst="rect">
                <a:avLst/>
              </a:prstGeom>
            </p:spPr>
            <p:txBody>
              <a:bodyPr lIns="50800" tIns="50800" rIns="50800" bIns="50800" rtlCol="0" anchor="ctr"/>
              <a:lstStyle/>
              <a:p>
                <a:pPr algn="ctr">
                  <a:lnSpc>
                    <a:spcPts val="2659"/>
                  </a:lnSpc>
                  <a:spcBef>
                    <a:spcPct val="0"/>
                  </a:spcBef>
                </a:pPr>
                <a:endParaRPr/>
              </a:p>
            </p:txBody>
          </p:sp>
        </p:grpSp>
        <p:grpSp>
          <p:nvGrpSpPr>
            <p:cNvPr id="35" name="Group 35"/>
            <p:cNvGrpSpPr/>
            <p:nvPr/>
          </p:nvGrpSpPr>
          <p:grpSpPr>
            <a:xfrm>
              <a:off x="455381" y="454273"/>
              <a:ext cx="117857" cy="117912"/>
              <a:chOff x="0" y="0"/>
              <a:chExt cx="1811417" cy="1812273"/>
            </a:xfrm>
          </p:grpSpPr>
          <p:sp>
            <p:nvSpPr>
              <p:cNvPr id="36" name="Freeform 36"/>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37" name="TextBox 37"/>
              <p:cNvSpPr txBox="1"/>
              <p:nvPr/>
            </p:nvSpPr>
            <p:spPr>
              <a:xfrm>
                <a:off x="0" y="-38100"/>
                <a:ext cx="1811417" cy="1850373"/>
              </a:xfrm>
              <a:prstGeom prst="rect">
                <a:avLst/>
              </a:prstGeom>
            </p:spPr>
            <p:txBody>
              <a:bodyPr lIns="50800" tIns="50800" rIns="50800" bIns="50800" rtlCol="0" anchor="ctr"/>
              <a:lstStyle/>
              <a:p>
                <a:pPr algn="ctr">
                  <a:lnSpc>
                    <a:spcPts val="2659"/>
                  </a:lnSpc>
                  <a:spcBef>
                    <a:spcPct val="0"/>
                  </a:spcBef>
                </a:pPr>
                <a:endParaRPr/>
              </a:p>
            </p:txBody>
          </p:sp>
        </p:grpSp>
        <p:grpSp>
          <p:nvGrpSpPr>
            <p:cNvPr id="38" name="Group 38"/>
            <p:cNvGrpSpPr/>
            <p:nvPr/>
          </p:nvGrpSpPr>
          <p:grpSpPr>
            <a:xfrm>
              <a:off x="0" y="0"/>
              <a:ext cx="117857" cy="117912"/>
              <a:chOff x="0" y="0"/>
              <a:chExt cx="1811417" cy="1812273"/>
            </a:xfrm>
          </p:grpSpPr>
          <p:sp>
            <p:nvSpPr>
              <p:cNvPr id="39" name="Freeform 39"/>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40" name="TextBox 40"/>
              <p:cNvSpPr txBox="1"/>
              <p:nvPr/>
            </p:nvSpPr>
            <p:spPr>
              <a:xfrm>
                <a:off x="0" y="-38100"/>
                <a:ext cx="1811417" cy="1850373"/>
              </a:xfrm>
              <a:prstGeom prst="rect">
                <a:avLst/>
              </a:prstGeom>
            </p:spPr>
            <p:txBody>
              <a:bodyPr lIns="50800" tIns="50800" rIns="50800" bIns="50800" rtlCol="0" anchor="ctr"/>
              <a:lstStyle/>
              <a:p>
                <a:pPr algn="ctr">
                  <a:lnSpc>
                    <a:spcPts val="2659"/>
                  </a:lnSpc>
                  <a:spcBef>
                    <a:spcPct val="0"/>
                  </a:spcBef>
                </a:pPr>
                <a:endParaRPr/>
              </a:p>
            </p:txBody>
          </p:sp>
        </p:grpSp>
        <p:grpSp>
          <p:nvGrpSpPr>
            <p:cNvPr id="41" name="Group 41"/>
            <p:cNvGrpSpPr/>
            <p:nvPr/>
          </p:nvGrpSpPr>
          <p:grpSpPr>
            <a:xfrm>
              <a:off x="1366142" y="0"/>
              <a:ext cx="117857" cy="117912"/>
              <a:chOff x="0" y="0"/>
              <a:chExt cx="1811417" cy="1812273"/>
            </a:xfrm>
          </p:grpSpPr>
          <p:sp>
            <p:nvSpPr>
              <p:cNvPr id="42" name="Freeform 42"/>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43" name="TextBox 43"/>
              <p:cNvSpPr txBox="1"/>
              <p:nvPr/>
            </p:nvSpPr>
            <p:spPr>
              <a:xfrm>
                <a:off x="0" y="-38100"/>
                <a:ext cx="1811417" cy="1850373"/>
              </a:xfrm>
              <a:prstGeom prst="rect">
                <a:avLst/>
              </a:prstGeom>
            </p:spPr>
            <p:txBody>
              <a:bodyPr lIns="50800" tIns="50800" rIns="50800" bIns="50800" rtlCol="0" anchor="ctr"/>
              <a:lstStyle/>
              <a:p>
                <a:pPr algn="ctr">
                  <a:lnSpc>
                    <a:spcPts val="2659"/>
                  </a:lnSpc>
                  <a:spcBef>
                    <a:spcPct val="0"/>
                  </a:spcBef>
                </a:pPr>
                <a:endParaRPr/>
              </a:p>
            </p:txBody>
          </p:sp>
        </p:grpSp>
        <p:grpSp>
          <p:nvGrpSpPr>
            <p:cNvPr id="44" name="Group 44"/>
            <p:cNvGrpSpPr/>
            <p:nvPr/>
          </p:nvGrpSpPr>
          <p:grpSpPr>
            <a:xfrm>
              <a:off x="1366142" y="454273"/>
              <a:ext cx="117857" cy="117912"/>
              <a:chOff x="0" y="0"/>
              <a:chExt cx="1811417" cy="1812273"/>
            </a:xfrm>
          </p:grpSpPr>
          <p:sp>
            <p:nvSpPr>
              <p:cNvPr id="45" name="Freeform 45"/>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46" name="TextBox 46"/>
              <p:cNvSpPr txBox="1"/>
              <p:nvPr/>
            </p:nvSpPr>
            <p:spPr>
              <a:xfrm>
                <a:off x="0" y="-38100"/>
                <a:ext cx="1811417" cy="1850373"/>
              </a:xfrm>
              <a:prstGeom prst="rect">
                <a:avLst/>
              </a:prstGeom>
            </p:spPr>
            <p:txBody>
              <a:bodyPr lIns="50800" tIns="50800" rIns="50800" bIns="50800" rtlCol="0" anchor="ctr"/>
              <a:lstStyle/>
              <a:p>
                <a:pPr algn="ctr">
                  <a:lnSpc>
                    <a:spcPts val="2659"/>
                  </a:lnSpc>
                  <a:spcBef>
                    <a:spcPct val="0"/>
                  </a:spcBef>
                </a:pPr>
                <a:endParaRPr/>
              </a:p>
            </p:txBody>
          </p:sp>
        </p:grpSp>
        <p:grpSp>
          <p:nvGrpSpPr>
            <p:cNvPr id="47" name="Group 47"/>
            <p:cNvGrpSpPr/>
            <p:nvPr/>
          </p:nvGrpSpPr>
          <p:grpSpPr>
            <a:xfrm>
              <a:off x="1366109" y="909687"/>
              <a:ext cx="117857" cy="117912"/>
              <a:chOff x="0" y="0"/>
              <a:chExt cx="1811417" cy="1812273"/>
            </a:xfrm>
          </p:grpSpPr>
          <p:sp>
            <p:nvSpPr>
              <p:cNvPr id="48" name="Freeform 48"/>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49" name="TextBox 49"/>
              <p:cNvSpPr txBox="1"/>
              <p:nvPr/>
            </p:nvSpPr>
            <p:spPr>
              <a:xfrm>
                <a:off x="0" y="-38100"/>
                <a:ext cx="1811417" cy="1850373"/>
              </a:xfrm>
              <a:prstGeom prst="rect">
                <a:avLst/>
              </a:prstGeom>
            </p:spPr>
            <p:txBody>
              <a:bodyPr lIns="50800" tIns="50800" rIns="50800" bIns="50800" rtlCol="0" anchor="ctr"/>
              <a:lstStyle/>
              <a:p>
                <a:pPr algn="ctr">
                  <a:lnSpc>
                    <a:spcPts val="2659"/>
                  </a:lnSpc>
                  <a:spcBef>
                    <a:spcPct val="0"/>
                  </a:spcBef>
                </a:pPr>
                <a:endParaRPr/>
              </a:p>
            </p:txBody>
          </p:sp>
        </p:grpSp>
        <p:grpSp>
          <p:nvGrpSpPr>
            <p:cNvPr id="50" name="Group 50"/>
            <p:cNvGrpSpPr/>
            <p:nvPr/>
          </p:nvGrpSpPr>
          <p:grpSpPr>
            <a:xfrm>
              <a:off x="1366109" y="1369294"/>
              <a:ext cx="117857" cy="117912"/>
              <a:chOff x="0" y="0"/>
              <a:chExt cx="1811417" cy="1812273"/>
            </a:xfrm>
          </p:grpSpPr>
          <p:sp>
            <p:nvSpPr>
              <p:cNvPr id="51" name="Freeform 51"/>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52" name="TextBox 52"/>
              <p:cNvSpPr txBox="1"/>
              <p:nvPr/>
            </p:nvSpPr>
            <p:spPr>
              <a:xfrm>
                <a:off x="0" y="-38100"/>
                <a:ext cx="1811417" cy="1850373"/>
              </a:xfrm>
              <a:prstGeom prst="rect">
                <a:avLst/>
              </a:prstGeom>
            </p:spPr>
            <p:txBody>
              <a:bodyPr lIns="50800" tIns="50800" rIns="50800" bIns="50800" rtlCol="0" anchor="ctr"/>
              <a:lstStyle/>
              <a:p>
                <a:pPr algn="ctr">
                  <a:lnSpc>
                    <a:spcPts val="2659"/>
                  </a:lnSpc>
                  <a:spcBef>
                    <a:spcPct val="0"/>
                  </a:spcBef>
                </a:pPr>
                <a:endParaRPr/>
              </a:p>
            </p:txBody>
          </p:sp>
        </p:grpSp>
      </p:grpSp>
      <p:sp>
        <p:nvSpPr>
          <p:cNvPr id="53" name="TextBox 53"/>
          <p:cNvSpPr txBox="1"/>
          <p:nvPr/>
        </p:nvSpPr>
        <p:spPr>
          <a:xfrm>
            <a:off x="1186519" y="5737224"/>
            <a:ext cx="3716813" cy="3590727"/>
          </a:xfrm>
          <a:prstGeom prst="rect">
            <a:avLst/>
          </a:prstGeom>
        </p:spPr>
        <p:txBody>
          <a:bodyPr lIns="0" tIns="0" rIns="0" bIns="0" rtlCol="0" anchor="t">
            <a:spAutoFit/>
          </a:bodyPr>
          <a:lstStyle/>
          <a:p>
            <a:pPr marL="431796" lvl="1" indent="-215898" algn="just">
              <a:lnSpc>
                <a:spcPts val="2799"/>
              </a:lnSpc>
              <a:buFont typeface="Arial"/>
              <a:buChar char="•"/>
            </a:pPr>
            <a:r>
              <a:rPr lang="vi-VN" sz="2400">
                <a:solidFill>
                  <a:srgbClr val="004AAD"/>
                </a:solidFill>
                <a:latin typeface="+mj-lt"/>
                <a:ea typeface="Roboto"/>
                <a:cs typeface="Roboto"/>
                <a:sym typeface="Roboto"/>
              </a:rPr>
              <a:t>Tổng cung năng lượng sơ cấp khoảng 659.917 TOE (tấn dầu quy đổi); tổng công suất cực đại của nguồn điện đến năm 2030 đạt khoảng 493,45 MW; tổng sản lượng điện khoảng 1,37 tỉ kWh; điện thương phẩm đạt khoảng 1.009 triệu kWh. </a:t>
            </a:r>
            <a:endParaRPr lang="en-US" sz="2400">
              <a:solidFill>
                <a:srgbClr val="004AAD"/>
              </a:solidFill>
              <a:latin typeface="+mj-lt"/>
              <a:ea typeface="Roboto"/>
              <a:cs typeface="Roboto"/>
              <a:sym typeface="Roboto"/>
            </a:endParaRPr>
          </a:p>
        </p:txBody>
      </p:sp>
      <p:sp>
        <p:nvSpPr>
          <p:cNvPr id="56" name="Rectangle 55"/>
          <p:cNvSpPr/>
          <p:nvPr/>
        </p:nvSpPr>
        <p:spPr>
          <a:xfrm>
            <a:off x="4038601" y="1028700"/>
            <a:ext cx="9829800" cy="707886"/>
          </a:xfrm>
          <a:prstGeom prst="rect">
            <a:avLst/>
          </a:prstGeom>
        </p:spPr>
        <p:txBody>
          <a:bodyPr wrap="square">
            <a:spAutoFit/>
          </a:bodyPr>
          <a:lstStyle/>
          <a:p>
            <a:pPr algn="ctr">
              <a:spcBef>
                <a:spcPts val="600"/>
              </a:spcBef>
              <a:spcAft>
                <a:spcPts val="0"/>
              </a:spcAft>
            </a:pPr>
            <a:r>
              <a:rPr lang="en-US" sz="4000" b="1">
                <a:solidFill>
                  <a:srgbClr val="002060"/>
                </a:solidFill>
                <a:latin typeface="Times New Roman" panose="02020603050405020304" pitchFamily="18" charset="0"/>
                <a:ea typeface="Times New Roman" panose="02020603050405020304" pitchFamily="18" charset="0"/>
              </a:rPr>
              <a:t>2. Mục tiêu cụ thể </a:t>
            </a:r>
            <a:endParaRPr lang="en-US" sz="4000">
              <a:effectLst/>
              <a:latin typeface="Times New Roman" panose="02020603050405020304" pitchFamily="18" charset="0"/>
              <a:ea typeface="Times New Roman" panose="02020603050405020304" pitchFamily="18" charset="0"/>
            </a:endParaRPr>
          </a:p>
        </p:txBody>
      </p:sp>
      <p:sp>
        <p:nvSpPr>
          <p:cNvPr id="57" name="Rectangle 56"/>
          <p:cNvSpPr/>
          <p:nvPr/>
        </p:nvSpPr>
        <p:spPr>
          <a:xfrm>
            <a:off x="5055639" y="2379832"/>
            <a:ext cx="7795724" cy="707886"/>
          </a:xfrm>
          <a:prstGeom prst="rect">
            <a:avLst/>
          </a:prstGeom>
        </p:spPr>
        <p:txBody>
          <a:bodyPr wrap="none">
            <a:spAutoFit/>
          </a:bodyPr>
          <a:lstStyle/>
          <a:p>
            <a:pPr algn="just">
              <a:spcBef>
                <a:spcPts val="600"/>
              </a:spcBef>
              <a:spcAft>
                <a:spcPts val="0"/>
              </a:spcAft>
            </a:pPr>
            <a:r>
              <a:rPr lang="en-US" sz="4000" b="1">
                <a:solidFill>
                  <a:srgbClr val="002060"/>
                </a:solidFill>
                <a:latin typeface="Times New Roman" panose="02020603050405020304" pitchFamily="18" charset="0"/>
                <a:ea typeface="Times New Roman" panose="02020603050405020304" pitchFamily="18" charset="0"/>
              </a:rPr>
              <a:t>2.1. Mục tiêu cụ thể đến năm 2030 </a:t>
            </a:r>
            <a:endParaRPr lang="en-US" sz="400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52679" y="5336786"/>
            <a:ext cx="3147113" cy="5116681"/>
            <a:chOff x="0" y="0"/>
            <a:chExt cx="946808" cy="1539353"/>
          </a:xfrm>
        </p:grpSpPr>
        <p:sp>
          <p:nvSpPr>
            <p:cNvPr id="3" name="Freeform 3"/>
            <p:cNvSpPr/>
            <p:nvPr/>
          </p:nvSpPr>
          <p:spPr>
            <a:xfrm>
              <a:off x="0" y="0"/>
              <a:ext cx="946808" cy="1539353"/>
            </a:xfrm>
            <a:custGeom>
              <a:avLst/>
              <a:gdLst/>
              <a:ahLst/>
              <a:cxnLst/>
              <a:rect l="l" t="t" r="r" b="b"/>
              <a:pathLst>
                <a:path w="946808" h="1539353">
                  <a:moveTo>
                    <a:pt x="0" y="0"/>
                  </a:moveTo>
                  <a:lnTo>
                    <a:pt x="946808" y="0"/>
                  </a:lnTo>
                  <a:lnTo>
                    <a:pt x="946808" y="1539353"/>
                  </a:lnTo>
                  <a:lnTo>
                    <a:pt x="0" y="1539353"/>
                  </a:lnTo>
                  <a:close/>
                </a:path>
              </a:pathLst>
            </a:custGeom>
            <a:solidFill>
              <a:srgbClr val="1E4541"/>
            </a:solidFill>
          </p:spPr>
        </p:sp>
        <p:sp>
          <p:nvSpPr>
            <p:cNvPr id="4" name="TextBox 4"/>
            <p:cNvSpPr txBox="1"/>
            <p:nvPr/>
          </p:nvSpPr>
          <p:spPr>
            <a:xfrm>
              <a:off x="0" y="-38100"/>
              <a:ext cx="946808" cy="1577453"/>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808646" y="3244679"/>
            <a:ext cx="13059754" cy="1077218"/>
          </a:xfrm>
          <a:prstGeom prst="rect">
            <a:avLst/>
          </a:prstGeom>
        </p:spPr>
        <p:txBody>
          <a:bodyPr wrap="square" lIns="0" tIns="0" rIns="0" bIns="0" rtlCol="0" anchor="t">
            <a:spAutoFit/>
          </a:bodyPr>
          <a:lstStyle/>
          <a:p>
            <a:pPr marL="558803" lvl="1" indent="-342900" algn="just">
              <a:lnSpc>
                <a:spcPts val="2800"/>
              </a:lnSpc>
              <a:buFont typeface="Wingdings" panose="05000000000000000000" pitchFamily="2" charset="2"/>
              <a:buChar char="Ø"/>
            </a:pPr>
            <a:r>
              <a:rPr lang="vi-VN" sz="2800">
                <a:solidFill>
                  <a:srgbClr val="004AAD"/>
                </a:solidFill>
                <a:latin typeface="+mj-lt"/>
                <a:ea typeface="Roboto"/>
                <a:cs typeface="Roboto"/>
                <a:sym typeface="Roboto"/>
              </a:rPr>
              <a:t>Thực hiện các nhiệm vụ, giải pháp xây dựng thị trường năng lượng cạnh tranh lành mạnh, bình đẳng, minh bạch, hiệu quả, phù hợp với thể chế kinh tế thị trường định hướng xã hội chủ nghĩa. </a:t>
            </a:r>
            <a:endParaRPr lang="en-US" sz="2800">
              <a:solidFill>
                <a:srgbClr val="004AAD"/>
              </a:solidFill>
              <a:latin typeface="+mj-lt"/>
              <a:ea typeface="Roboto"/>
              <a:cs typeface="Roboto"/>
              <a:sym typeface="Roboto"/>
            </a:endParaRPr>
          </a:p>
        </p:txBody>
      </p:sp>
      <p:sp>
        <p:nvSpPr>
          <p:cNvPr id="13" name="TextBox 13"/>
          <p:cNvSpPr txBox="1"/>
          <p:nvPr/>
        </p:nvSpPr>
        <p:spPr>
          <a:xfrm>
            <a:off x="788994" y="5381617"/>
            <a:ext cx="13384205" cy="1436291"/>
          </a:xfrm>
          <a:prstGeom prst="rect">
            <a:avLst/>
          </a:prstGeom>
        </p:spPr>
        <p:txBody>
          <a:bodyPr wrap="square" lIns="0" tIns="0" rIns="0" bIns="0" rtlCol="0" anchor="t">
            <a:spAutoFit/>
          </a:bodyPr>
          <a:lstStyle/>
          <a:p>
            <a:pPr marL="558803" lvl="1" indent="-342900" algn="just">
              <a:lnSpc>
                <a:spcPts val="2800"/>
              </a:lnSpc>
              <a:buFont typeface="Wingdings" panose="05000000000000000000" pitchFamily="2" charset="2"/>
              <a:buChar char="Ø"/>
            </a:pPr>
            <a:r>
              <a:rPr lang="vi-VN" sz="2800">
                <a:solidFill>
                  <a:srgbClr val="004AAD"/>
                </a:solidFill>
                <a:latin typeface="+mj-lt"/>
                <a:ea typeface="Roboto"/>
                <a:cs typeface="Roboto"/>
                <a:sym typeface="Roboto"/>
              </a:rPr>
              <a:t>Hệ thống năng lượng của tỉnh phát triển đồng bộ, bền vững, kết nối hiệu quả với hệ thống năng lượng quốc gia; sử dụng hiệu quả tài nguyên, bảo vệ môi trường, giảm phát thải khí nhà kính và thích ứng với biến đổi khí hậu; nâng cao chất lượng nguồn nhân lực, trình độ khoa học - công nghệ và năng lực quản trị ngành năng lượng. </a:t>
            </a:r>
            <a:endParaRPr lang="en-US" sz="2800">
              <a:solidFill>
                <a:srgbClr val="004AAD"/>
              </a:solidFill>
              <a:latin typeface="+mj-lt"/>
              <a:ea typeface="Roboto"/>
              <a:cs typeface="Roboto"/>
              <a:sym typeface="Roboto"/>
            </a:endParaRPr>
          </a:p>
        </p:txBody>
      </p:sp>
      <p:sp>
        <p:nvSpPr>
          <p:cNvPr id="14" name="Rectangle 13"/>
          <p:cNvSpPr/>
          <p:nvPr/>
        </p:nvSpPr>
        <p:spPr>
          <a:xfrm>
            <a:off x="244507" y="1181100"/>
            <a:ext cx="7168373" cy="769441"/>
          </a:xfrm>
          <a:prstGeom prst="rect">
            <a:avLst/>
          </a:prstGeom>
        </p:spPr>
        <p:txBody>
          <a:bodyPr wrap="none">
            <a:spAutoFit/>
          </a:bodyPr>
          <a:lstStyle/>
          <a:p>
            <a:pPr algn="just">
              <a:spcBef>
                <a:spcPts val="600"/>
              </a:spcBef>
              <a:spcAft>
                <a:spcPts val="0"/>
              </a:spcAft>
            </a:pPr>
            <a:r>
              <a:rPr lang="en-US" sz="44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2.2. Tầm nhìn đến năm 2045 </a:t>
            </a:r>
            <a:endParaRPr lang="en-US" sz="4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991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pSp>
        <p:nvGrpSpPr>
          <p:cNvPr id="4" name="Group 4"/>
          <p:cNvGrpSpPr/>
          <p:nvPr/>
        </p:nvGrpSpPr>
        <p:grpSpPr>
          <a:xfrm>
            <a:off x="17773650" y="-42358"/>
            <a:ext cx="556708" cy="556708"/>
            <a:chOff x="0" y="0"/>
            <a:chExt cx="812800" cy="812800"/>
          </a:xfrm>
        </p:grpSpPr>
        <p:sp>
          <p:nvSpPr>
            <p:cNvPr id="5" name="Freeform 5"/>
            <p:cNvSpPr/>
            <p:nvPr/>
          </p:nvSpPr>
          <p:spPr>
            <a:xfrm>
              <a:off x="0" y="0"/>
              <a:ext cx="812800" cy="812800"/>
            </a:xfrm>
            <a:custGeom>
              <a:avLst/>
              <a:gdLst/>
              <a:ahLst/>
              <a:cxnLst/>
              <a:rect l="l" t="t" r="r" b="b"/>
              <a:pathLst>
                <a:path w="812800" h="812800">
                  <a:moveTo>
                    <a:pt x="69533" y="0"/>
                  </a:moveTo>
                  <a:lnTo>
                    <a:pt x="743267" y="0"/>
                  </a:lnTo>
                  <a:cubicBezTo>
                    <a:pt x="761708" y="0"/>
                    <a:pt x="779394" y="7326"/>
                    <a:pt x="792434" y="20366"/>
                  </a:cubicBezTo>
                  <a:cubicBezTo>
                    <a:pt x="805474" y="33406"/>
                    <a:pt x="812800" y="51092"/>
                    <a:pt x="812800" y="69533"/>
                  </a:cubicBezTo>
                  <a:lnTo>
                    <a:pt x="812800" y="743267"/>
                  </a:lnTo>
                  <a:cubicBezTo>
                    <a:pt x="812800" y="761708"/>
                    <a:pt x="805474" y="779394"/>
                    <a:pt x="792434" y="792434"/>
                  </a:cubicBezTo>
                  <a:cubicBezTo>
                    <a:pt x="779394" y="805474"/>
                    <a:pt x="761708" y="812800"/>
                    <a:pt x="743267" y="812800"/>
                  </a:cubicBezTo>
                  <a:lnTo>
                    <a:pt x="69533" y="812800"/>
                  </a:lnTo>
                  <a:cubicBezTo>
                    <a:pt x="51092" y="812800"/>
                    <a:pt x="33406" y="805474"/>
                    <a:pt x="20366" y="792434"/>
                  </a:cubicBezTo>
                  <a:cubicBezTo>
                    <a:pt x="7326" y="779394"/>
                    <a:pt x="0" y="761708"/>
                    <a:pt x="0" y="743267"/>
                  </a:cubicBezTo>
                  <a:lnTo>
                    <a:pt x="0" y="69533"/>
                  </a:lnTo>
                  <a:cubicBezTo>
                    <a:pt x="0" y="51092"/>
                    <a:pt x="7326" y="33406"/>
                    <a:pt x="20366" y="20366"/>
                  </a:cubicBezTo>
                  <a:cubicBezTo>
                    <a:pt x="33406" y="7326"/>
                    <a:pt x="51092" y="0"/>
                    <a:pt x="69533" y="0"/>
                  </a:cubicBezTo>
                  <a:close/>
                </a:path>
              </a:pathLst>
            </a:custGeom>
            <a:solidFill>
              <a:srgbClr val="2E4033"/>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60"/>
                </a:lnSpc>
              </a:pPr>
              <a:endParaRPr/>
            </a:p>
          </p:txBody>
        </p:sp>
      </p:grpSp>
      <p:grpSp>
        <p:nvGrpSpPr>
          <p:cNvPr id="7" name="Group 7"/>
          <p:cNvGrpSpPr/>
          <p:nvPr/>
        </p:nvGrpSpPr>
        <p:grpSpPr>
          <a:xfrm>
            <a:off x="685800" y="3242369"/>
            <a:ext cx="8151521" cy="6018896"/>
            <a:chOff x="0" y="0"/>
            <a:chExt cx="2146903" cy="1585224"/>
          </a:xfrm>
        </p:grpSpPr>
        <p:sp>
          <p:nvSpPr>
            <p:cNvPr id="8" name="Freeform 8"/>
            <p:cNvSpPr/>
            <p:nvPr/>
          </p:nvSpPr>
          <p:spPr>
            <a:xfrm>
              <a:off x="0" y="0"/>
              <a:ext cx="2146903" cy="1585224"/>
            </a:xfrm>
            <a:custGeom>
              <a:avLst/>
              <a:gdLst/>
              <a:ahLst/>
              <a:cxnLst/>
              <a:rect l="l" t="t" r="r" b="b"/>
              <a:pathLst>
                <a:path w="2146903" h="1585224">
                  <a:moveTo>
                    <a:pt x="4749" y="0"/>
                  </a:moveTo>
                  <a:lnTo>
                    <a:pt x="2142154" y="0"/>
                  </a:lnTo>
                  <a:cubicBezTo>
                    <a:pt x="2144777" y="0"/>
                    <a:pt x="2146903" y="2126"/>
                    <a:pt x="2146903" y="4749"/>
                  </a:cubicBezTo>
                  <a:lnTo>
                    <a:pt x="2146903" y="1580475"/>
                  </a:lnTo>
                  <a:cubicBezTo>
                    <a:pt x="2146903" y="1583097"/>
                    <a:pt x="2144777" y="1585224"/>
                    <a:pt x="2142154" y="1585224"/>
                  </a:cubicBezTo>
                  <a:lnTo>
                    <a:pt x="4749" y="1585224"/>
                  </a:lnTo>
                  <a:cubicBezTo>
                    <a:pt x="2126" y="1585224"/>
                    <a:pt x="0" y="1583097"/>
                    <a:pt x="0" y="1580475"/>
                  </a:cubicBezTo>
                  <a:lnTo>
                    <a:pt x="0" y="4749"/>
                  </a:lnTo>
                  <a:cubicBezTo>
                    <a:pt x="0" y="2126"/>
                    <a:pt x="2126" y="0"/>
                    <a:pt x="4749" y="0"/>
                  </a:cubicBezTo>
                  <a:close/>
                </a:path>
              </a:pathLst>
            </a:custGeom>
            <a:solidFill>
              <a:srgbClr val="EBE2D6"/>
            </a:solidFill>
          </p:spPr>
        </p:sp>
        <p:sp>
          <p:nvSpPr>
            <p:cNvPr id="9" name="TextBox 9"/>
            <p:cNvSpPr txBox="1"/>
            <p:nvPr/>
          </p:nvSpPr>
          <p:spPr>
            <a:xfrm>
              <a:off x="0" y="-38100"/>
              <a:ext cx="2146903" cy="1623324"/>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1524000" y="5406232"/>
            <a:ext cx="6324600" cy="1691169"/>
          </a:xfrm>
          <a:prstGeom prst="rect">
            <a:avLst/>
          </a:prstGeom>
        </p:spPr>
        <p:txBody>
          <a:bodyPr wrap="square" lIns="0" tIns="0" rIns="0" bIns="0" rtlCol="0" anchor="t">
            <a:spAutoFit/>
          </a:bodyPr>
          <a:lstStyle/>
          <a:p>
            <a:pPr algn="ctr">
              <a:lnSpc>
                <a:spcPts val="6999"/>
              </a:lnSpc>
            </a:pPr>
            <a:r>
              <a:rPr lang="en-US" sz="4000" b="1" spc="-64" smtClean="0">
                <a:solidFill>
                  <a:srgbClr val="004AAD"/>
                </a:solidFill>
                <a:latin typeface="Times New Roman" panose="02020603050405020304" pitchFamily="18" charset="0"/>
                <a:ea typeface="Roboto Bold"/>
                <a:cs typeface="Times New Roman" panose="02020603050405020304" pitchFamily="18" charset="0"/>
                <a:sym typeface="Roboto Bold"/>
              </a:rPr>
              <a:t>III. NHIỆM VỤ, GIẢI PHÁP CHỦ YẾU </a:t>
            </a:r>
            <a:endParaRPr lang="en-US" sz="4000" b="1" spc="-64">
              <a:solidFill>
                <a:srgbClr val="004AAD"/>
              </a:solidFill>
              <a:latin typeface="Times New Roman" panose="02020603050405020304" pitchFamily="18" charset="0"/>
              <a:ea typeface="Roboto Bold"/>
              <a:cs typeface="Times New Roman" panose="02020603050405020304" pitchFamily="18" charset="0"/>
              <a:sym typeface="Roboto Bold"/>
            </a:endParaRPr>
          </a:p>
        </p:txBody>
      </p:sp>
      <p:sp>
        <p:nvSpPr>
          <p:cNvPr id="11" name="TextBox 11"/>
          <p:cNvSpPr txBox="1"/>
          <p:nvPr/>
        </p:nvSpPr>
        <p:spPr>
          <a:xfrm>
            <a:off x="542059" y="9719115"/>
            <a:ext cx="4638938" cy="359073"/>
          </a:xfrm>
          <a:prstGeom prst="rect">
            <a:avLst/>
          </a:prstGeom>
        </p:spPr>
        <p:txBody>
          <a:bodyPr wrap="square" lIns="0" tIns="0" rIns="0" bIns="0" rtlCol="0" anchor="t">
            <a:spAutoFit/>
          </a:bodyPr>
          <a:lstStyle/>
          <a:p>
            <a:pPr algn="ctr">
              <a:lnSpc>
                <a:spcPts val="2800"/>
              </a:lnSpc>
              <a:spcBef>
                <a:spcPct val="0"/>
              </a:spcBef>
            </a:pPr>
            <a:r>
              <a:rPr lang="en-US" sz="2000">
                <a:solidFill>
                  <a:srgbClr val="3C5162"/>
                </a:solidFill>
                <a:latin typeface="Roboto"/>
                <a:ea typeface="Roboto"/>
                <a:cs typeface="Roboto"/>
                <a:sym typeface="Roboto"/>
              </a:rPr>
              <a:t>SỞ </a:t>
            </a:r>
            <a:r>
              <a:rPr lang="en-US" sz="2000" smtClean="0">
                <a:solidFill>
                  <a:srgbClr val="3C5162"/>
                </a:solidFill>
                <a:latin typeface="Roboto"/>
                <a:ea typeface="Roboto"/>
                <a:cs typeface="Roboto"/>
                <a:sym typeface="Roboto"/>
              </a:rPr>
              <a:t>CÔNG THƯƠNG TỈNH </a:t>
            </a:r>
            <a:r>
              <a:rPr lang="en-US" sz="2000">
                <a:solidFill>
                  <a:srgbClr val="3C5162"/>
                </a:solidFill>
                <a:latin typeface="Roboto"/>
                <a:ea typeface="Roboto"/>
                <a:cs typeface="Roboto"/>
                <a:sym typeface="Roboto"/>
              </a:rPr>
              <a:t>CAO BẰNG </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0" y="1790700"/>
            <a:ext cx="8153400" cy="50863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52679" y="5336786"/>
            <a:ext cx="3147113" cy="5116681"/>
            <a:chOff x="0" y="0"/>
            <a:chExt cx="946808" cy="1539353"/>
          </a:xfrm>
        </p:grpSpPr>
        <p:sp>
          <p:nvSpPr>
            <p:cNvPr id="3" name="Freeform 3"/>
            <p:cNvSpPr/>
            <p:nvPr/>
          </p:nvSpPr>
          <p:spPr>
            <a:xfrm>
              <a:off x="0" y="0"/>
              <a:ext cx="946808" cy="1539353"/>
            </a:xfrm>
            <a:custGeom>
              <a:avLst/>
              <a:gdLst/>
              <a:ahLst/>
              <a:cxnLst/>
              <a:rect l="l" t="t" r="r" b="b"/>
              <a:pathLst>
                <a:path w="946808" h="1539353">
                  <a:moveTo>
                    <a:pt x="0" y="0"/>
                  </a:moveTo>
                  <a:lnTo>
                    <a:pt x="946808" y="0"/>
                  </a:lnTo>
                  <a:lnTo>
                    <a:pt x="946808" y="1539353"/>
                  </a:lnTo>
                  <a:lnTo>
                    <a:pt x="0" y="1539353"/>
                  </a:lnTo>
                  <a:close/>
                </a:path>
              </a:pathLst>
            </a:custGeom>
            <a:solidFill>
              <a:srgbClr val="1E4541"/>
            </a:solidFill>
          </p:spPr>
        </p:sp>
        <p:sp>
          <p:nvSpPr>
            <p:cNvPr id="4" name="TextBox 4"/>
            <p:cNvSpPr txBox="1"/>
            <p:nvPr/>
          </p:nvSpPr>
          <p:spPr>
            <a:xfrm>
              <a:off x="0" y="-38100"/>
              <a:ext cx="946808" cy="1577453"/>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461128" y="114300"/>
            <a:ext cx="12721471" cy="984885"/>
          </a:xfrm>
          <a:prstGeom prst="rect">
            <a:avLst/>
          </a:prstGeom>
        </p:spPr>
        <p:txBody>
          <a:bodyPr wrap="square" lIns="0" tIns="0" rIns="0" bIns="0" rtlCol="0" anchor="t">
            <a:spAutoFit/>
          </a:bodyPr>
          <a:lstStyle/>
          <a:p>
            <a:pPr marL="539751" lvl="1" algn="just"/>
            <a:r>
              <a:rPr lang="vi-VN" sz="3200" b="1" spc="-125">
                <a:solidFill>
                  <a:srgbClr val="004AAD"/>
                </a:solidFill>
                <a:latin typeface="+mj-lt"/>
                <a:ea typeface="Roboto Bold"/>
                <a:cs typeface="Roboto Bold"/>
                <a:sym typeface="Roboto Bold"/>
              </a:rPr>
              <a:t>1. Tăng cường sự lãnh đạo </a:t>
            </a:r>
            <a:r>
              <a:rPr lang="vi-VN" sz="3200" b="1" spc="-125" smtClean="0">
                <a:solidFill>
                  <a:srgbClr val="004AAD"/>
                </a:solidFill>
                <a:latin typeface="+mj-lt"/>
                <a:ea typeface="Roboto Bold"/>
                <a:cs typeface="Roboto Bold"/>
                <a:sym typeface="Roboto Bold"/>
              </a:rPr>
              <a:t>của</a:t>
            </a:r>
            <a:r>
              <a:rPr lang="en-US" sz="3200" b="1" spc="-125" smtClean="0">
                <a:solidFill>
                  <a:srgbClr val="004AAD"/>
                </a:solidFill>
                <a:latin typeface="+mj-lt"/>
                <a:ea typeface="Roboto Bold"/>
                <a:cs typeface="Roboto Bold"/>
                <a:sym typeface="Roboto Bold"/>
              </a:rPr>
              <a:t> </a:t>
            </a:r>
            <a:r>
              <a:rPr lang="vi-VN" sz="3200" b="1" spc="-125" smtClean="0">
                <a:solidFill>
                  <a:srgbClr val="004AAD"/>
                </a:solidFill>
                <a:latin typeface="+mj-lt"/>
                <a:ea typeface="Roboto Bold"/>
                <a:cs typeface="Roboto Bold"/>
                <a:sym typeface="Roboto Bold"/>
              </a:rPr>
              <a:t>Đảng</a:t>
            </a:r>
            <a:r>
              <a:rPr lang="vi-VN" sz="3200" b="1" spc="-125">
                <a:solidFill>
                  <a:srgbClr val="004AAD"/>
                </a:solidFill>
                <a:latin typeface="+mj-lt"/>
                <a:ea typeface="Roboto Bold"/>
                <a:cs typeface="Roboto Bold"/>
                <a:sym typeface="Roboto Bold"/>
              </a:rPr>
              <a:t>, quản lý của nhà nước và sự tham gia của cả hệ thống chính trị và Nhân dân trong đảm bảo an ninh năng lượng </a:t>
            </a:r>
            <a:endParaRPr lang="en-US" sz="3200" b="1" spc="-125">
              <a:solidFill>
                <a:srgbClr val="004AAD"/>
              </a:solidFill>
              <a:latin typeface="+mj-lt"/>
              <a:ea typeface="Roboto Bold"/>
              <a:cs typeface="Roboto Bold"/>
              <a:sym typeface="Roboto Bold"/>
            </a:endParaRPr>
          </a:p>
        </p:txBody>
      </p:sp>
      <p:sp>
        <p:nvSpPr>
          <p:cNvPr id="12" name="TextBox 12"/>
          <p:cNvSpPr txBox="1"/>
          <p:nvPr/>
        </p:nvSpPr>
        <p:spPr>
          <a:xfrm>
            <a:off x="685800" y="1409700"/>
            <a:ext cx="12877800" cy="8617744"/>
          </a:xfrm>
          <a:prstGeom prst="rect">
            <a:avLst/>
          </a:prstGeom>
        </p:spPr>
        <p:txBody>
          <a:bodyPr wrap="square" lIns="0" tIns="0" rIns="0" bIns="0" rtlCol="0" anchor="t">
            <a:spAutoFit/>
          </a:bodyPr>
          <a:lstStyle/>
          <a:p>
            <a:pPr marL="558803" lvl="1" indent="-342900" algn="just">
              <a:lnSpc>
                <a:spcPts val="2800"/>
              </a:lnSpc>
              <a:buFont typeface="Wingdings" panose="05000000000000000000" pitchFamily="2" charset="2"/>
              <a:buChar char="Ø"/>
            </a:pPr>
            <a:r>
              <a:rPr lang="vi-VN" sz="2800" smtClean="0">
                <a:solidFill>
                  <a:srgbClr val="004AAD"/>
                </a:solidFill>
                <a:latin typeface="+mj-lt"/>
                <a:ea typeface="Roboto"/>
                <a:cs typeface="Roboto"/>
                <a:sym typeface="Roboto"/>
              </a:rPr>
              <a:t>Các </a:t>
            </a:r>
            <a:r>
              <a:rPr lang="vi-VN" sz="2800">
                <a:solidFill>
                  <a:srgbClr val="004AAD"/>
                </a:solidFill>
                <a:latin typeface="+mj-lt"/>
                <a:ea typeface="Roboto"/>
                <a:cs typeface="Roboto"/>
                <a:sym typeface="Roboto"/>
              </a:rPr>
              <a:t>cấp ủy đảng, chính quyền tổ chức quán triệt nghiêm túc, đầy đủ nội dung của Nghị quyết số 70-NQ/TW để tạo sự đồng thuận cao trong cán bộ, đảng viên, cộng đồng doanh nghiệp và các tầng lớp Nhân dân về vai trò, tầm quan trọng của của năng lượng với sự phát triển kinh tế - xã hội, đảm bảo quốc phòng - an ninh trên địa bàn tỉnh</a:t>
            </a:r>
            <a:r>
              <a:rPr lang="vi-VN" sz="2800" smtClean="0">
                <a:solidFill>
                  <a:srgbClr val="004AAD"/>
                </a:solidFill>
                <a:latin typeface="+mj-lt"/>
                <a:ea typeface="Roboto"/>
                <a:cs typeface="Roboto"/>
                <a:sym typeface="Roboto"/>
              </a:rPr>
              <a:t>.</a:t>
            </a:r>
            <a:endParaRPr lang="en-US" sz="2800" smtClean="0">
              <a:solidFill>
                <a:srgbClr val="004AAD"/>
              </a:solidFill>
              <a:latin typeface="+mj-lt"/>
              <a:ea typeface="Roboto"/>
              <a:cs typeface="Roboto"/>
              <a:sym typeface="Roboto"/>
            </a:endParaRPr>
          </a:p>
          <a:p>
            <a:pPr marL="215903" lvl="1" algn="just">
              <a:lnSpc>
                <a:spcPts val="2800"/>
              </a:lnSpc>
            </a:pPr>
            <a:endParaRPr lang="en-US" sz="2800" smtClean="0">
              <a:solidFill>
                <a:srgbClr val="004AAD"/>
              </a:solidFill>
              <a:latin typeface="+mj-lt"/>
              <a:ea typeface="Roboto"/>
              <a:cs typeface="Roboto"/>
              <a:sym typeface="Roboto"/>
            </a:endParaRPr>
          </a:p>
          <a:p>
            <a:pPr marL="558803" lvl="1" indent="-342900" algn="just">
              <a:lnSpc>
                <a:spcPts val="2800"/>
              </a:lnSpc>
              <a:buFont typeface="Wingdings" panose="05000000000000000000" pitchFamily="2" charset="2"/>
              <a:buChar char="Ø"/>
            </a:pPr>
            <a:r>
              <a:rPr lang="vi-VN" sz="2800">
                <a:solidFill>
                  <a:srgbClr val="004AAD"/>
                </a:solidFill>
                <a:latin typeface="+mj-lt"/>
                <a:ea typeface="Roboto"/>
                <a:cs typeface="Roboto"/>
                <a:sym typeface="Roboto"/>
              </a:rPr>
              <a:t> </a:t>
            </a:r>
            <a:r>
              <a:rPr lang="vi-VN" sz="2800" smtClean="0">
                <a:solidFill>
                  <a:srgbClr val="004AAD"/>
                </a:solidFill>
                <a:latin typeface="+mj-lt"/>
                <a:ea typeface="Roboto"/>
                <a:cs typeface="Roboto"/>
                <a:sym typeface="Roboto"/>
              </a:rPr>
              <a:t>Xác </a:t>
            </a:r>
            <a:r>
              <a:rPr lang="vi-VN" sz="2800">
                <a:solidFill>
                  <a:srgbClr val="004AAD"/>
                </a:solidFill>
                <a:latin typeface="+mj-lt"/>
                <a:ea typeface="Roboto"/>
                <a:cs typeface="Roboto"/>
                <a:sym typeface="Roboto"/>
              </a:rPr>
              <a:t>định phát triển năng lượng là nhiệm vụ quan trọng, xuyên suốt cần tập trung lãnh đạo, chỉ đạo, tổ chức thực hiện. </a:t>
            </a:r>
            <a:endParaRPr lang="en-US" sz="2800" smtClean="0">
              <a:solidFill>
                <a:srgbClr val="004AAD"/>
              </a:solidFill>
              <a:latin typeface="+mj-lt"/>
              <a:ea typeface="Roboto"/>
              <a:cs typeface="Roboto"/>
              <a:sym typeface="Roboto"/>
            </a:endParaRPr>
          </a:p>
          <a:p>
            <a:pPr marL="215903" lvl="1" algn="just">
              <a:lnSpc>
                <a:spcPts val="2800"/>
              </a:lnSpc>
            </a:pPr>
            <a:endParaRPr lang="en-US" sz="2800" smtClean="0">
              <a:solidFill>
                <a:srgbClr val="004AAD"/>
              </a:solidFill>
              <a:latin typeface="+mj-lt"/>
              <a:ea typeface="Roboto"/>
              <a:cs typeface="Roboto"/>
              <a:sym typeface="Roboto"/>
            </a:endParaRPr>
          </a:p>
          <a:p>
            <a:pPr marL="558803" lvl="1" indent="-342900" algn="just">
              <a:lnSpc>
                <a:spcPts val="2800"/>
              </a:lnSpc>
              <a:buFont typeface="Wingdings" panose="05000000000000000000" pitchFamily="2" charset="2"/>
              <a:buChar char="Ø"/>
            </a:pPr>
            <a:r>
              <a:rPr lang="vi-VN" sz="2800">
                <a:solidFill>
                  <a:srgbClr val="004AAD"/>
                </a:solidFill>
                <a:latin typeface="+mj-lt"/>
                <a:ea typeface="Roboto"/>
                <a:cs typeface="Roboto"/>
                <a:sym typeface="Roboto"/>
              </a:rPr>
              <a:t>Nâng cao hiệu quả quản lý nhà nước trong ngành năng lượng; tăng cường công tác kiểm tra, giám sát việc thực hiện các chủ trương của Đảng, chính sách, pháp luật của Nhà nước về bảo đảm an ninh năng lượng quốc gia, nhất là đối với các quy hoạch năng lượng; bảo đảm chất lượng, tiến độ, phát huy hiệu quả các dự án phát triển năng lượng. </a:t>
            </a:r>
            <a:endParaRPr lang="en-US" sz="2800" smtClean="0">
              <a:solidFill>
                <a:srgbClr val="004AAD"/>
              </a:solidFill>
              <a:latin typeface="+mj-lt"/>
              <a:ea typeface="Roboto"/>
              <a:cs typeface="Roboto"/>
              <a:sym typeface="Roboto"/>
            </a:endParaRPr>
          </a:p>
          <a:p>
            <a:pPr marL="215903" lvl="1" algn="just">
              <a:lnSpc>
                <a:spcPts val="2800"/>
              </a:lnSpc>
            </a:pPr>
            <a:endParaRPr lang="en-US" sz="2800" smtClean="0">
              <a:solidFill>
                <a:srgbClr val="004AAD"/>
              </a:solidFill>
              <a:latin typeface="+mj-lt"/>
              <a:ea typeface="Roboto"/>
              <a:cs typeface="Roboto"/>
              <a:sym typeface="Roboto"/>
            </a:endParaRPr>
          </a:p>
          <a:p>
            <a:pPr marL="558803" lvl="1" indent="-342900" algn="just">
              <a:lnSpc>
                <a:spcPts val="2800"/>
              </a:lnSpc>
              <a:buFont typeface="Wingdings" panose="05000000000000000000" pitchFamily="2" charset="2"/>
              <a:buChar char="Ø"/>
            </a:pPr>
            <a:r>
              <a:rPr lang="vi-VN" sz="2800">
                <a:solidFill>
                  <a:srgbClr val="004AAD"/>
                </a:solidFill>
                <a:latin typeface="+mj-lt"/>
                <a:ea typeface="Roboto"/>
                <a:cs typeface="Roboto"/>
                <a:sym typeface="Roboto"/>
              </a:rPr>
              <a:t>Đẩy mạnh công tác tuyên truyền, phổ biến các chủ trương của Đảng, chính sách, pháp luật của Nhà nước về phát triển năng lượng, bảo đảm an ninh năng lượng quốc gia; nâng cao nhận thức, ý thức và trách nhiệm của tổ chức, cá nhân trong sử dụng năng lượng tiết kiệm, hiệu quả gắn với bảo vệ môi trường. </a:t>
            </a:r>
            <a:endParaRPr lang="en-US" sz="2800" smtClean="0">
              <a:solidFill>
                <a:srgbClr val="004AAD"/>
              </a:solidFill>
              <a:latin typeface="+mj-lt"/>
              <a:ea typeface="Roboto"/>
              <a:cs typeface="Roboto"/>
              <a:sym typeface="Roboto"/>
            </a:endParaRPr>
          </a:p>
          <a:p>
            <a:pPr marL="215903" lvl="1" algn="just">
              <a:lnSpc>
                <a:spcPts val="2800"/>
              </a:lnSpc>
            </a:pPr>
            <a:endParaRPr lang="en-US" sz="2800" smtClean="0">
              <a:solidFill>
                <a:srgbClr val="004AAD"/>
              </a:solidFill>
              <a:latin typeface="+mj-lt"/>
              <a:ea typeface="Roboto"/>
              <a:cs typeface="Roboto"/>
              <a:sym typeface="Roboto"/>
            </a:endParaRPr>
          </a:p>
          <a:p>
            <a:pPr marL="558803" lvl="1" indent="-342900" algn="just">
              <a:lnSpc>
                <a:spcPts val="2800"/>
              </a:lnSpc>
              <a:buFont typeface="Wingdings" panose="05000000000000000000" pitchFamily="2" charset="2"/>
              <a:buChar char="Ø"/>
            </a:pPr>
            <a:r>
              <a:rPr lang="en-US" sz="2800">
                <a:solidFill>
                  <a:srgbClr val="004AAD"/>
                </a:solidFill>
                <a:latin typeface="Times New Roman" panose="02020603050405020304" pitchFamily="18" charset="0"/>
                <a:ea typeface="Roboto"/>
                <a:cs typeface="Times New Roman" panose="02020603050405020304" pitchFamily="18" charset="0"/>
                <a:sym typeface="Roboto"/>
              </a:rPr>
              <a:t>Khuyến khích, nhân rộng các mô hình tự sản xuất, tự tiêu thụ tại doanh nghiệp, hộ gia đình; thúc đẩy phát triển mua bán điện trực tiếp cả nguồn và tải điện. </a:t>
            </a:r>
          </a:p>
          <a:p>
            <a:pPr marL="558803" lvl="1" indent="-342900" algn="just">
              <a:lnSpc>
                <a:spcPts val="2800"/>
              </a:lnSpc>
              <a:buFont typeface="Wingdings" panose="05000000000000000000" pitchFamily="2" charset="2"/>
              <a:buChar char="Ø"/>
            </a:pPr>
            <a:endParaRPr lang="en-US" sz="2800" smtClean="0">
              <a:solidFill>
                <a:srgbClr val="004AAD"/>
              </a:solidFill>
              <a:latin typeface="+mj-lt"/>
              <a:ea typeface="Roboto"/>
              <a:cs typeface="Roboto"/>
              <a:sym typeface="Roboto"/>
            </a:endParaRPr>
          </a:p>
          <a:p>
            <a:pPr marL="215903" lvl="1">
              <a:lnSpc>
                <a:spcPts val="2800"/>
              </a:lnSpc>
            </a:pPr>
            <a:endParaRPr lang="en-US" sz="2800">
              <a:solidFill>
                <a:srgbClr val="004AAD"/>
              </a:solidFill>
              <a:latin typeface="+mj-lt"/>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282921" y="1354521"/>
            <a:ext cx="8552518" cy="2888927"/>
            <a:chOff x="0" y="-38100"/>
            <a:chExt cx="2174967" cy="436923"/>
          </a:xfrm>
        </p:grpSpPr>
        <p:sp>
          <p:nvSpPr>
            <p:cNvPr id="3" name="Freeform 3"/>
            <p:cNvSpPr/>
            <p:nvPr/>
          </p:nvSpPr>
          <p:spPr>
            <a:xfrm>
              <a:off x="0" y="0"/>
              <a:ext cx="2174967" cy="398823"/>
            </a:xfrm>
            <a:custGeom>
              <a:avLst/>
              <a:gdLst/>
              <a:ahLst/>
              <a:cxnLst/>
              <a:rect l="l" t="t" r="r" b="b"/>
              <a:pathLst>
                <a:path w="2128430" h="333906">
                  <a:moveTo>
                    <a:pt x="0" y="0"/>
                  </a:moveTo>
                  <a:lnTo>
                    <a:pt x="2128430" y="0"/>
                  </a:lnTo>
                  <a:lnTo>
                    <a:pt x="2128430" y="333906"/>
                  </a:lnTo>
                  <a:lnTo>
                    <a:pt x="0" y="333906"/>
                  </a:lnTo>
                  <a:close/>
                </a:path>
              </a:pathLst>
            </a:custGeom>
            <a:solidFill>
              <a:srgbClr val="000000">
                <a:alpha val="0"/>
              </a:srgbClr>
            </a:solidFill>
            <a:ln w="19050" cap="sq">
              <a:solidFill>
                <a:srgbClr val="000000"/>
              </a:solidFill>
              <a:prstDash val="solid"/>
              <a:miter/>
            </a:ln>
          </p:spPr>
        </p:sp>
        <p:sp>
          <p:nvSpPr>
            <p:cNvPr id="4" name="TextBox 4"/>
            <p:cNvSpPr txBox="1"/>
            <p:nvPr/>
          </p:nvSpPr>
          <p:spPr>
            <a:xfrm>
              <a:off x="0" y="-38100"/>
              <a:ext cx="2128430" cy="372006"/>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762000" y="517525"/>
            <a:ext cx="6442508" cy="2154436"/>
          </a:xfrm>
          <a:prstGeom prst="rect">
            <a:avLst/>
          </a:prstGeom>
        </p:spPr>
        <p:txBody>
          <a:bodyPr lIns="0" tIns="0" rIns="0" bIns="0" rtlCol="0" anchor="t">
            <a:spAutoFit/>
          </a:bodyPr>
          <a:lstStyle/>
          <a:p>
            <a:pPr algn="just"/>
            <a:r>
              <a:rPr lang="en-US" sz="2800" b="1">
                <a:solidFill>
                  <a:srgbClr val="004AAD"/>
                </a:solidFill>
                <a:latin typeface="Times New Roman" panose="02020603050405020304" pitchFamily="18" charset="0"/>
                <a:ea typeface="Roboto Bold"/>
                <a:cs typeface="Times New Roman" panose="02020603050405020304" pitchFamily="18" charset="0"/>
                <a:sym typeface="Roboto Bold"/>
              </a:rPr>
              <a:t>2. </a:t>
            </a:r>
            <a:r>
              <a:rPr lang="vi-VN" sz="2800" b="1">
                <a:solidFill>
                  <a:srgbClr val="004AAD"/>
                </a:solidFill>
                <a:latin typeface="Times New Roman" panose="02020603050405020304" pitchFamily="18" charset="0"/>
                <a:ea typeface="Roboto Bold"/>
                <a:cs typeface="Times New Roman" panose="02020603050405020304" pitchFamily="18" charset="0"/>
                <a:sym typeface="Roboto Bold"/>
              </a:rPr>
              <a:t>Đề xuất các chính sách phù hợp nhằm hoàn thiện cơ chế, chính sách để trở thành lợi thế cạnh tranh, nền tảng vững chắc, động lực mạnh mẽ thúc đẩy phát triển năng lượng </a:t>
            </a:r>
            <a:endParaRPr lang="en-US" sz="2800" b="1">
              <a:solidFill>
                <a:srgbClr val="004AAD"/>
              </a:solidFill>
              <a:latin typeface="Times New Roman" panose="02020603050405020304" pitchFamily="18" charset="0"/>
              <a:ea typeface="Roboto Bold"/>
              <a:cs typeface="Times New Roman" panose="02020603050405020304" pitchFamily="18" charset="0"/>
              <a:sym typeface="Roboto Bold"/>
            </a:endParaRPr>
          </a:p>
        </p:txBody>
      </p:sp>
      <p:sp>
        <p:nvSpPr>
          <p:cNvPr id="8" name="TextBox 8"/>
          <p:cNvSpPr txBox="1"/>
          <p:nvPr/>
        </p:nvSpPr>
        <p:spPr>
          <a:xfrm>
            <a:off x="9948595" y="1718967"/>
            <a:ext cx="7401814" cy="2385268"/>
          </a:xfrm>
          <a:prstGeom prst="rect">
            <a:avLst/>
          </a:prstGeom>
        </p:spPr>
        <p:txBody>
          <a:bodyPr lIns="0" tIns="0" rIns="0" bIns="0" rtlCol="0" anchor="t">
            <a:spAutoFit/>
          </a:bodyPr>
          <a:lstStyle/>
          <a:p>
            <a:pPr algn="just">
              <a:lnSpc>
                <a:spcPts val="3114"/>
              </a:lnSpc>
            </a:pPr>
            <a:r>
              <a:rPr lang="vi-VN" sz="2400" spc="16">
                <a:solidFill>
                  <a:srgbClr val="004AAD"/>
                </a:solidFill>
                <a:latin typeface="Times New Roman" panose="02020603050405020304" pitchFamily="18" charset="0"/>
                <a:ea typeface="Roboto"/>
                <a:cs typeface="Times New Roman" panose="02020603050405020304" pitchFamily="18" charset="0"/>
                <a:sym typeface="Roboto"/>
              </a:rPr>
              <a:t>Rà soát, đề xuất kiến nghị cấp có thẩm quyền tháo gỡ các điểm nghẽn về thể chế, nhất là trong công tác quy hoạch, cấp phép, huy động vốn và tổ chức thực hiện các dự án năng lượng; nghiên cứu, đề xuất các cơ chế, chính sách phù hợp để thu hút và triển khai các dự án năng lượng quan trọng, cấp bách của quốc gia trên địa bàn tỉnh. </a:t>
            </a:r>
            <a:endParaRPr lang="en-US" sz="2400" spc="16">
              <a:solidFill>
                <a:srgbClr val="004AAD"/>
              </a:solidFill>
              <a:latin typeface="Times New Roman" panose="02020603050405020304" pitchFamily="18" charset="0"/>
              <a:ea typeface="Roboto"/>
              <a:cs typeface="Times New Roman" panose="02020603050405020304" pitchFamily="18" charset="0"/>
              <a:sym typeface="Roboto"/>
            </a:endParaRPr>
          </a:p>
        </p:txBody>
      </p:sp>
      <p:grpSp>
        <p:nvGrpSpPr>
          <p:cNvPr id="10" name="Group 10"/>
          <p:cNvGrpSpPr/>
          <p:nvPr/>
        </p:nvGrpSpPr>
        <p:grpSpPr>
          <a:xfrm>
            <a:off x="8884158" y="2588771"/>
            <a:ext cx="478755" cy="477724"/>
            <a:chOff x="0" y="0"/>
            <a:chExt cx="828385" cy="826601"/>
          </a:xfrm>
        </p:grpSpPr>
        <p:sp>
          <p:nvSpPr>
            <p:cNvPr id="11" name="Freeform 11"/>
            <p:cNvSpPr/>
            <p:nvPr/>
          </p:nvSpPr>
          <p:spPr>
            <a:xfrm>
              <a:off x="0" y="0"/>
              <a:ext cx="828385" cy="826601"/>
            </a:xfrm>
            <a:custGeom>
              <a:avLst/>
              <a:gdLst/>
              <a:ahLst/>
              <a:cxnLst/>
              <a:rect l="l" t="t" r="r" b="b"/>
              <a:pathLst>
                <a:path w="828385" h="826601">
                  <a:moveTo>
                    <a:pt x="0" y="0"/>
                  </a:moveTo>
                  <a:lnTo>
                    <a:pt x="828385" y="0"/>
                  </a:lnTo>
                  <a:lnTo>
                    <a:pt x="828385" y="826601"/>
                  </a:lnTo>
                  <a:lnTo>
                    <a:pt x="0" y="826601"/>
                  </a:lnTo>
                  <a:close/>
                </a:path>
              </a:pathLst>
            </a:custGeom>
            <a:solidFill>
              <a:srgbClr val="1E4541"/>
            </a:solidFill>
          </p:spPr>
        </p:sp>
        <p:sp>
          <p:nvSpPr>
            <p:cNvPr id="12" name="TextBox 12"/>
            <p:cNvSpPr txBox="1"/>
            <p:nvPr/>
          </p:nvSpPr>
          <p:spPr>
            <a:xfrm>
              <a:off x="0" y="-38100"/>
              <a:ext cx="828385" cy="864701"/>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3"/>
          <p:cNvSpPr txBox="1"/>
          <p:nvPr/>
        </p:nvSpPr>
        <p:spPr>
          <a:xfrm>
            <a:off x="8974727" y="2671961"/>
            <a:ext cx="308194" cy="294953"/>
          </a:xfrm>
          <a:prstGeom prst="rect">
            <a:avLst/>
          </a:prstGeom>
        </p:spPr>
        <p:txBody>
          <a:bodyPr wrap="square" lIns="0" tIns="0" rIns="0" bIns="0" rtlCol="0" anchor="t">
            <a:spAutoFit/>
          </a:bodyPr>
          <a:lstStyle/>
          <a:p>
            <a:pPr algn="ctr">
              <a:lnSpc>
                <a:spcPts val="2266"/>
              </a:lnSpc>
            </a:pPr>
            <a:r>
              <a:rPr lang="en-US" sz="2041" b="1">
                <a:solidFill>
                  <a:srgbClr val="FFFFFF"/>
                </a:solidFill>
                <a:latin typeface="Roboto Bold"/>
                <a:ea typeface="Roboto Bold"/>
                <a:cs typeface="Roboto Bold"/>
                <a:sym typeface="Roboto Bold"/>
              </a:rPr>
              <a:t>1</a:t>
            </a:r>
          </a:p>
        </p:txBody>
      </p:sp>
      <p:grpSp>
        <p:nvGrpSpPr>
          <p:cNvPr id="14" name="Group 14"/>
          <p:cNvGrpSpPr/>
          <p:nvPr/>
        </p:nvGrpSpPr>
        <p:grpSpPr>
          <a:xfrm>
            <a:off x="9282921" y="5379828"/>
            <a:ext cx="8552518" cy="2964071"/>
            <a:chOff x="0" y="0"/>
            <a:chExt cx="2128430" cy="333906"/>
          </a:xfrm>
        </p:grpSpPr>
        <p:sp>
          <p:nvSpPr>
            <p:cNvPr id="15" name="Freeform 15"/>
            <p:cNvSpPr/>
            <p:nvPr/>
          </p:nvSpPr>
          <p:spPr>
            <a:xfrm>
              <a:off x="0" y="0"/>
              <a:ext cx="2128430" cy="333906"/>
            </a:xfrm>
            <a:custGeom>
              <a:avLst/>
              <a:gdLst/>
              <a:ahLst/>
              <a:cxnLst/>
              <a:rect l="l" t="t" r="r" b="b"/>
              <a:pathLst>
                <a:path w="2128430" h="333906">
                  <a:moveTo>
                    <a:pt x="0" y="0"/>
                  </a:moveTo>
                  <a:lnTo>
                    <a:pt x="2128430" y="0"/>
                  </a:lnTo>
                  <a:lnTo>
                    <a:pt x="2128430" y="333906"/>
                  </a:lnTo>
                  <a:lnTo>
                    <a:pt x="0" y="333906"/>
                  </a:lnTo>
                  <a:close/>
                </a:path>
              </a:pathLst>
            </a:custGeom>
            <a:solidFill>
              <a:srgbClr val="000000">
                <a:alpha val="0"/>
              </a:srgbClr>
            </a:solidFill>
            <a:ln w="19050" cap="sq">
              <a:solidFill>
                <a:srgbClr val="000000"/>
              </a:solidFill>
              <a:prstDash val="solid"/>
              <a:miter/>
            </a:ln>
          </p:spPr>
        </p:sp>
        <p:sp>
          <p:nvSpPr>
            <p:cNvPr id="16" name="TextBox 16"/>
            <p:cNvSpPr txBox="1"/>
            <p:nvPr/>
          </p:nvSpPr>
          <p:spPr>
            <a:xfrm>
              <a:off x="0" y="-38100"/>
              <a:ext cx="2128430" cy="372006"/>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9927813" y="5509111"/>
            <a:ext cx="7401814" cy="2782813"/>
          </a:xfrm>
          <a:prstGeom prst="rect">
            <a:avLst/>
          </a:prstGeom>
        </p:spPr>
        <p:txBody>
          <a:bodyPr lIns="0" tIns="0" rIns="0" bIns="0" rtlCol="0" anchor="t">
            <a:spAutoFit/>
          </a:bodyPr>
          <a:lstStyle/>
          <a:p>
            <a:pPr algn="just">
              <a:lnSpc>
                <a:spcPts val="3114"/>
              </a:lnSpc>
            </a:pPr>
            <a:r>
              <a:rPr lang="vi-VN" sz="2400" spc="16">
                <a:solidFill>
                  <a:srgbClr val="004AAD"/>
                </a:solidFill>
                <a:latin typeface="+mj-lt"/>
                <a:ea typeface="Roboto"/>
                <a:cs typeface="Roboto"/>
                <a:sym typeface="Roboto"/>
              </a:rPr>
              <a:t>Tạo lập môi trường đầu tư thuận lợi, minh bạch để thu hút, khuyến khích tư nhân tham gia đầu tư, phát triển các dự án năng lượng; đẩy mạnh cải cách thủ tục hành chính, nâng cao chỉ số tiếp cận điện năng; tạo điều kiện thuận lợi trong công tác giải phóng mặt bằng, bố trí đất đai, hạ tầng kỹ thuật và tổ chức triển khai các công trình điện; tăng cường quản lý, bảo vệ hành lang an toàn lưới điện theo quy định. </a:t>
            </a:r>
            <a:endParaRPr lang="en-US" sz="2400" spc="16">
              <a:solidFill>
                <a:srgbClr val="004AAD"/>
              </a:solidFill>
              <a:latin typeface="+mj-lt"/>
              <a:ea typeface="Roboto"/>
              <a:cs typeface="Roboto"/>
              <a:sym typeface="Roboto"/>
            </a:endParaRPr>
          </a:p>
        </p:txBody>
      </p:sp>
      <p:grpSp>
        <p:nvGrpSpPr>
          <p:cNvPr id="18" name="Group 18"/>
          <p:cNvGrpSpPr/>
          <p:nvPr/>
        </p:nvGrpSpPr>
        <p:grpSpPr>
          <a:xfrm>
            <a:off x="9024213" y="6422793"/>
            <a:ext cx="478755" cy="477724"/>
            <a:chOff x="0" y="0"/>
            <a:chExt cx="828385" cy="826601"/>
          </a:xfrm>
        </p:grpSpPr>
        <p:sp>
          <p:nvSpPr>
            <p:cNvPr id="19" name="Freeform 19"/>
            <p:cNvSpPr/>
            <p:nvPr/>
          </p:nvSpPr>
          <p:spPr>
            <a:xfrm>
              <a:off x="0" y="0"/>
              <a:ext cx="828385" cy="826601"/>
            </a:xfrm>
            <a:custGeom>
              <a:avLst/>
              <a:gdLst/>
              <a:ahLst/>
              <a:cxnLst/>
              <a:rect l="l" t="t" r="r" b="b"/>
              <a:pathLst>
                <a:path w="828385" h="826601">
                  <a:moveTo>
                    <a:pt x="0" y="0"/>
                  </a:moveTo>
                  <a:lnTo>
                    <a:pt x="828385" y="0"/>
                  </a:lnTo>
                  <a:lnTo>
                    <a:pt x="828385" y="826601"/>
                  </a:lnTo>
                  <a:lnTo>
                    <a:pt x="0" y="826601"/>
                  </a:lnTo>
                  <a:close/>
                </a:path>
              </a:pathLst>
            </a:custGeom>
            <a:solidFill>
              <a:srgbClr val="1E4541"/>
            </a:solidFill>
          </p:spPr>
        </p:sp>
        <p:sp>
          <p:nvSpPr>
            <p:cNvPr id="20" name="TextBox 20"/>
            <p:cNvSpPr txBox="1"/>
            <p:nvPr/>
          </p:nvSpPr>
          <p:spPr>
            <a:xfrm>
              <a:off x="0" y="-38100"/>
              <a:ext cx="828385" cy="864701"/>
            </a:xfrm>
            <a:prstGeom prst="rect">
              <a:avLst/>
            </a:prstGeom>
          </p:spPr>
          <p:txBody>
            <a:bodyPr lIns="50800" tIns="50800" rIns="50800" bIns="50800" rtlCol="0" anchor="ctr"/>
            <a:lstStyle/>
            <a:p>
              <a:pPr algn="ctr">
                <a:lnSpc>
                  <a:spcPts val="2659"/>
                </a:lnSpc>
                <a:spcBef>
                  <a:spcPct val="0"/>
                </a:spcBef>
              </a:pPr>
              <a:endParaRPr/>
            </a:p>
          </p:txBody>
        </p:sp>
      </p:grpSp>
      <p:sp>
        <p:nvSpPr>
          <p:cNvPr id="21" name="TextBox 21"/>
          <p:cNvSpPr txBox="1"/>
          <p:nvPr/>
        </p:nvSpPr>
        <p:spPr>
          <a:xfrm>
            <a:off x="9095331" y="6552289"/>
            <a:ext cx="346998" cy="309574"/>
          </a:xfrm>
          <a:prstGeom prst="rect">
            <a:avLst/>
          </a:prstGeom>
        </p:spPr>
        <p:txBody>
          <a:bodyPr lIns="0" tIns="0" rIns="0" bIns="0" rtlCol="0" anchor="t">
            <a:spAutoFit/>
          </a:bodyPr>
          <a:lstStyle/>
          <a:p>
            <a:pPr algn="ctr">
              <a:lnSpc>
                <a:spcPts val="2266"/>
              </a:lnSpc>
            </a:pPr>
            <a:r>
              <a:rPr lang="en-US" sz="2041" b="1">
                <a:solidFill>
                  <a:srgbClr val="FFFFFF"/>
                </a:solidFill>
                <a:latin typeface="Roboto Bold"/>
                <a:ea typeface="Roboto Bold"/>
                <a:cs typeface="Roboto Bold"/>
                <a:sym typeface="Roboto Bold"/>
              </a:rPr>
              <a:t>2</a:t>
            </a:r>
          </a:p>
        </p:txBody>
      </p:sp>
      <p:sp>
        <p:nvSpPr>
          <p:cNvPr id="37" name="TextBox 37"/>
          <p:cNvSpPr txBox="1"/>
          <p:nvPr/>
        </p:nvSpPr>
        <p:spPr>
          <a:xfrm>
            <a:off x="9209879" y="8162356"/>
            <a:ext cx="346998" cy="309574"/>
          </a:xfrm>
          <a:prstGeom prst="rect">
            <a:avLst/>
          </a:prstGeom>
        </p:spPr>
        <p:txBody>
          <a:bodyPr lIns="0" tIns="0" rIns="0" bIns="0" rtlCol="0" anchor="t">
            <a:spAutoFit/>
          </a:bodyPr>
          <a:lstStyle/>
          <a:p>
            <a:pPr algn="ctr">
              <a:lnSpc>
                <a:spcPts val="2266"/>
              </a:lnSpc>
            </a:pPr>
            <a:r>
              <a:rPr lang="en-US" sz="2041" b="1">
                <a:solidFill>
                  <a:srgbClr val="FFFFFF"/>
                </a:solidFill>
                <a:latin typeface="Roboto Bold"/>
                <a:ea typeface="Roboto Bold"/>
                <a:cs typeface="Roboto Bold"/>
                <a:sym typeface="Roboto Bold"/>
              </a:rPr>
              <a:t>4</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41" y="3238500"/>
            <a:ext cx="7384683" cy="5687865"/>
          </a:xfrm>
          <a:prstGeom prst="rect">
            <a:avLst/>
          </a:prstGeom>
        </p:spPr>
      </p:pic>
    </p:spTree>
    <p:extLst>
      <p:ext uri="{BB962C8B-B14F-4D97-AF65-F5344CB8AC3E}">
        <p14:creationId xmlns:p14="http://schemas.microsoft.com/office/powerpoint/2010/main" val="86004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sp>
        <p:nvSpPr>
          <p:cNvPr id="6" name="TextBox 6"/>
          <p:cNvSpPr txBox="1"/>
          <p:nvPr/>
        </p:nvSpPr>
        <p:spPr>
          <a:xfrm>
            <a:off x="762000" y="517525"/>
            <a:ext cx="6442508" cy="2154436"/>
          </a:xfrm>
          <a:prstGeom prst="rect">
            <a:avLst/>
          </a:prstGeom>
        </p:spPr>
        <p:txBody>
          <a:bodyPr lIns="0" tIns="0" rIns="0" bIns="0" rtlCol="0" anchor="t">
            <a:spAutoFit/>
          </a:bodyPr>
          <a:lstStyle/>
          <a:p>
            <a:pPr algn="just"/>
            <a:r>
              <a:rPr lang="en-US" sz="2800" b="1">
                <a:solidFill>
                  <a:srgbClr val="004AAD"/>
                </a:solidFill>
                <a:latin typeface="Times New Roman" panose="02020603050405020304" pitchFamily="18" charset="0"/>
                <a:ea typeface="Roboto Bold"/>
                <a:cs typeface="Times New Roman" panose="02020603050405020304" pitchFamily="18" charset="0"/>
                <a:sym typeface="Roboto Bold"/>
              </a:rPr>
              <a:t>2. </a:t>
            </a:r>
            <a:r>
              <a:rPr lang="vi-VN" sz="2800" b="1">
                <a:solidFill>
                  <a:srgbClr val="004AAD"/>
                </a:solidFill>
                <a:latin typeface="Times New Roman" panose="02020603050405020304" pitchFamily="18" charset="0"/>
                <a:ea typeface="Roboto Bold"/>
                <a:cs typeface="Times New Roman" panose="02020603050405020304" pitchFamily="18" charset="0"/>
                <a:sym typeface="Roboto Bold"/>
              </a:rPr>
              <a:t>Đề xuất các chính sách phù hợp nhằm hoàn thiện cơ chế, chính sách để trở thành lợi thế cạnh tranh, nền tảng vững chắc, động lực mạnh mẽ thúc đẩy phát triển năng lượng </a:t>
            </a:r>
            <a:endParaRPr lang="en-US" sz="2800" b="1">
              <a:solidFill>
                <a:srgbClr val="004AAD"/>
              </a:solidFill>
              <a:latin typeface="Times New Roman" panose="02020603050405020304" pitchFamily="18" charset="0"/>
              <a:ea typeface="Roboto Bold"/>
              <a:cs typeface="Times New Roman" panose="02020603050405020304" pitchFamily="18" charset="0"/>
              <a:sym typeface="Roboto Bold"/>
            </a:endParaRPr>
          </a:p>
        </p:txBody>
      </p:sp>
      <p:grpSp>
        <p:nvGrpSpPr>
          <p:cNvPr id="22" name="Group 22"/>
          <p:cNvGrpSpPr/>
          <p:nvPr/>
        </p:nvGrpSpPr>
        <p:grpSpPr>
          <a:xfrm>
            <a:off x="9383377" y="3054896"/>
            <a:ext cx="8147262" cy="2709116"/>
            <a:chOff x="0" y="-38100"/>
            <a:chExt cx="2128430" cy="410129"/>
          </a:xfrm>
        </p:grpSpPr>
        <p:sp>
          <p:nvSpPr>
            <p:cNvPr id="23" name="Freeform 23"/>
            <p:cNvSpPr/>
            <p:nvPr/>
          </p:nvSpPr>
          <p:spPr>
            <a:xfrm>
              <a:off x="0" y="0"/>
              <a:ext cx="2128430" cy="372029"/>
            </a:xfrm>
            <a:custGeom>
              <a:avLst/>
              <a:gdLst/>
              <a:ahLst/>
              <a:cxnLst/>
              <a:rect l="l" t="t" r="r" b="b"/>
              <a:pathLst>
                <a:path w="2128430" h="333906">
                  <a:moveTo>
                    <a:pt x="0" y="0"/>
                  </a:moveTo>
                  <a:lnTo>
                    <a:pt x="2128430" y="0"/>
                  </a:lnTo>
                  <a:lnTo>
                    <a:pt x="2128430" y="333906"/>
                  </a:lnTo>
                  <a:lnTo>
                    <a:pt x="0" y="333906"/>
                  </a:lnTo>
                  <a:close/>
                </a:path>
              </a:pathLst>
            </a:custGeom>
            <a:solidFill>
              <a:srgbClr val="000000">
                <a:alpha val="0"/>
              </a:srgbClr>
            </a:solidFill>
            <a:ln w="19050" cap="sq">
              <a:solidFill>
                <a:srgbClr val="000000"/>
              </a:solidFill>
              <a:prstDash val="solid"/>
              <a:miter/>
            </a:ln>
          </p:spPr>
        </p:sp>
        <p:sp>
          <p:nvSpPr>
            <p:cNvPr id="24" name="TextBox 24"/>
            <p:cNvSpPr txBox="1"/>
            <p:nvPr/>
          </p:nvSpPr>
          <p:spPr>
            <a:xfrm>
              <a:off x="0" y="-38100"/>
              <a:ext cx="2128430" cy="372006"/>
            </a:xfrm>
            <a:prstGeom prst="rect">
              <a:avLst/>
            </a:prstGeom>
          </p:spPr>
          <p:txBody>
            <a:bodyPr lIns="50800" tIns="50800" rIns="50800" bIns="50800" rtlCol="0" anchor="ctr"/>
            <a:lstStyle/>
            <a:p>
              <a:pPr algn="ctr">
                <a:lnSpc>
                  <a:spcPts val="2659"/>
                </a:lnSpc>
              </a:pPr>
              <a:endParaRPr/>
            </a:p>
          </p:txBody>
        </p:sp>
      </p:grpSp>
      <p:sp>
        <p:nvSpPr>
          <p:cNvPr id="25" name="TextBox 25"/>
          <p:cNvSpPr txBox="1"/>
          <p:nvPr/>
        </p:nvSpPr>
        <p:spPr>
          <a:xfrm>
            <a:off x="9813181" y="3353800"/>
            <a:ext cx="7401814" cy="2201244"/>
          </a:xfrm>
          <a:prstGeom prst="rect">
            <a:avLst/>
          </a:prstGeom>
        </p:spPr>
        <p:txBody>
          <a:bodyPr lIns="0" tIns="0" rIns="0" bIns="0" rtlCol="0" anchor="t">
            <a:spAutoFit/>
          </a:bodyPr>
          <a:lstStyle/>
          <a:p>
            <a:pPr algn="just">
              <a:lnSpc>
                <a:spcPts val="2941"/>
              </a:lnSpc>
            </a:pPr>
            <a:r>
              <a:rPr lang="vi-VN" sz="1900" spc="15">
                <a:solidFill>
                  <a:srgbClr val="004AAD"/>
                </a:solidFill>
                <a:latin typeface="+mj-lt"/>
                <a:ea typeface="Roboto"/>
                <a:cs typeface="Roboto"/>
                <a:sym typeface="Roboto"/>
              </a:rPr>
              <a:t>Tổ chức triển khai thực hiện các quy hoạch phát triển năng lượng, đặc biệt là Quy hoạch điện VIII điều chỉnh; rà soát, điều chỉnh, đề xuất, cập nhật, bổ sung phương án phát triển mạng lưới cấp điện thuộc Quy hoạch tỉnh đảm bảo thống nhất, đồng bộ với Quy hoạch điện lực quốc gia và các quy hoạch chuyên ngành khác có liên quan, phù hợp với tình hình thực tiễn địa phương. </a:t>
            </a:r>
            <a:endParaRPr lang="en-US" sz="1900" spc="15">
              <a:solidFill>
                <a:srgbClr val="004AAD"/>
              </a:solidFill>
              <a:latin typeface="+mj-lt"/>
              <a:ea typeface="Roboto"/>
              <a:cs typeface="Roboto"/>
              <a:sym typeface="Roboto"/>
            </a:endParaRPr>
          </a:p>
        </p:txBody>
      </p:sp>
      <p:grpSp>
        <p:nvGrpSpPr>
          <p:cNvPr id="26" name="Group 26"/>
          <p:cNvGrpSpPr/>
          <p:nvPr/>
        </p:nvGrpSpPr>
        <p:grpSpPr>
          <a:xfrm>
            <a:off x="9141241" y="4164763"/>
            <a:ext cx="478755" cy="477724"/>
            <a:chOff x="0" y="0"/>
            <a:chExt cx="828385" cy="826601"/>
          </a:xfrm>
        </p:grpSpPr>
        <p:sp>
          <p:nvSpPr>
            <p:cNvPr id="27" name="Freeform 27"/>
            <p:cNvSpPr/>
            <p:nvPr/>
          </p:nvSpPr>
          <p:spPr>
            <a:xfrm>
              <a:off x="0" y="0"/>
              <a:ext cx="828385" cy="826601"/>
            </a:xfrm>
            <a:custGeom>
              <a:avLst/>
              <a:gdLst/>
              <a:ahLst/>
              <a:cxnLst/>
              <a:rect l="l" t="t" r="r" b="b"/>
              <a:pathLst>
                <a:path w="828385" h="826601">
                  <a:moveTo>
                    <a:pt x="0" y="0"/>
                  </a:moveTo>
                  <a:lnTo>
                    <a:pt x="828385" y="0"/>
                  </a:lnTo>
                  <a:lnTo>
                    <a:pt x="828385" y="826601"/>
                  </a:lnTo>
                  <a:lnTo>
                    <a:pt x="0" y="826601"/>
                  </a:lnTo>
                  <a:close/>
                </a:path>
              </a:pathLst>
            </a:custGeom>
            <a:solidFill>
              <a:srgbClr val="1E4541"/>
            </a:solidFill>
          </p:spPr>
        </p:sp>
        <p:sp>
          <p:nvSpPr>
            <p:cNvPr id="28" name="TextBox 28"/>
            <p:cNvSpPr txBox="1"/>
            <p:nvPr/>
          </p:nvSpPr>
          <p:spPr>
            <a:xfrm>
              <a:off x="0" y="-38100"/>
              <a:ext cx="828385" cy="864701"/>
            </a:xfrm>
            <a:prstGeom prst="rect">
              <a:avLst/>
            </a:prstGeom>
          </p:spPr>
          <p:txBody>
            <a:bodyPr lIns="50800" tIns="50800" rIns="50800" bIns="50800" rtlCol="0" anchor="ctr"/>
            <a:lstStyle/>
            <a:p>
              <a:pPr algn="ctr">
                <a:lnSpc>
                  <a:spcPts val="2659"/>
                </a:lnSpc>
                <a:spcBef>
                  <a:spcPct val="0"/>
                </a:spcBef>
              </a:pPr>
              <a:endParaRPr/>
            </a:p>
          </p:txBody>
        </p:sp>
      </p:grpSp>
      <p:sp>
        <p:nvSpPr>
          <p:cNvPr id="29" name="TextBox 29"/>
          <p:cNvSpPr txBox="1"/>
          <p:nvPr/>
        </p:nvSpPr>
        <p:spPr>
          <a:xfrm>
            <a:off x="9224047" y="4283542"/>
            <a:ext cx="346998" cy="309574"/>
          </a:xfrm>
          <a:prstGeom prst="rect">
            <a:avLst/>
          </a:prstGeom>
        </p:spPr>
        <p:txBody>
          <a:bodyPr lIns="0" tIns="0" rIns="0" bIns="0" rtlCol="0" anchor="t">
            <a:spAutoFit/>
          </a:bodyPr>
          <a:lstStyle/>
          <a:p>
            <a:pPr algn="ctr">
              <a:lnSpc>
                <a:spcPts val="2266"/>
              </a:lnSpc>
            </a:pPr>
            <a:r>
              <a:rPr lang="en-US" sz="2041" b="1">
                <a:solidFill>
                  <a:srgbClr val="FFFFFF"/>
                </a:solidFill>
                <a:latin typeface="Roboto Bold"/>
                <a:ea typeface="Roboto Bold"/>
                <a:cs typeface="Roboto Bold"/>
                <a:sym typeface="Roboto Bold"/>
              </a:rPr>
              <a:t>3</a:t>
            </a:r>
          </a:p>
        </p:txBody>
      </p:sp>
      <p:grpSp>
        <p:nvGrpSpPr>
          <p:cNvPr id="30" name="Group 30"/>
          <p:cNvGrpSpPr/>
          <p:nvPr/>
        </p:nvGrpSpPr>
        <p:grpSpPr>
          <a:xfrm>
            <a:off x="9383377" y="6189922"/>
            <a:ext cx="8147262" cy="2458777"/>
            <a:chOff x="-17351" y="-38100"/>
            <a:chExt cx="2145781" cy="372006"/>
          </a:xfrm>
        </p:grpSpPr>
        <p:sp>
          <p:nvSpPr>
            <p:cNvPr id="31" name="Freeform 31"/>
            <p:cNvSpPr/>
            <p:nvPr/>
          </p:nvSpPr>
          <p:spPr>
            <a:xfrm>
              <a:off x="-17351" y="0"/>
              <a:ext cx="2145781" cy="333906"/>
            </a:xfrm>
            <a:custGeom>
              <a:avLst/>
              <a:gdLst/>
              <a:ahLst/>
              <a:cxnLst/>
              <a:rect l="l" t="t" r="r" b="b"/>
              <a:pathLst>
                <a:path w="2128430" h="333906">
                  <a:moveTo>
                    <a:pt x="0" y="0"/>
                  </a:moveTo>
                  <a:lnTo>
                    <a:pt x="2128430" y="0"/>
                  </a:lnTo>
                  <a:lnTo>
                    <a:pt x="2128430" y="333906"/>
                  </a:lnTo>
                  <a:lnTo>
                    <a:pt x="0" y="333906"/>
                  </a:lnTo>
                  <a:close/>
                </a:path>
              </a:pathLst>
            </a:custGeom>
            <a:solidFill>
              <a:srgbClr val="000000">
                <a:alpha val="0"/>
              </a:srgbClr>
            </a:solidFill>
            <a:ln w="19050" cap="sq">
              <a:solidFill>
                <a:srgbClr val="000000"/>
              </a:solidFill>
              <a:prstDash val="solid"/>
              <a:miter/>
            </a:ln>
          </p:spPr>
        </p:sp>
        <p:sp>
          <p:nvSpPr>
            <p:cNvPr id="32" name="TextBox 32"/>
            <p:cNvSpPr txBox="1"/>
            <p:nvPr/>
          </p:nvSpPr>
          <p:spPr>
            <a:xfrm>
              <a:off x="0" y="-38100"/>
              <a:ext cx="2128430" cy="372006"/>
            </a:xfrm>
            <a:prstGeom prst="rect">
              <a:avLst/>
            </a:prstGeom>
          </p:spPr>
          <p:txBody>
            <a:bodyPr lIns="50800" tIns="50800" rIns="50800" bIns="50800" rtlCol="0" anchor="ctr"/>
            <a:lstStyle/>
            <a:p>
              <a:pPr algn="ctr">
                <a:lnSpc>
                  <a:spcPts val="2659"/>
                </a:lnSpc>
              </a:pPr>
              <a:endParaRPr/>
            </a:p>
          </p:txBody>
        </p:sp>
      </p:grpSp>
      <p:sp>
        <p:nvSpPr>
          <p:cNvPr id="33" name="TextBox 33"/>
          <p:cNvSpPr txBox="1"/>
          <p:nvPr/>
        </p:nvSpPr>
        <p:spPr>
          <a:xfrm>
            <a:off x="9695183" y="6596537"/>
            <a:ext cx="7519812" cy="1987724"/>
          </a:xfrm>
          <a:prstGeom prst="rect">
            <a:avLst/>
          </a:prstGeom>
        </p:spPr>
        <p:txBody>
          <a:bodyPr wrap="square" lIns="0" tIns="0" rIns="0" bIns="0" rtlCol="0" anchor="t">
            <a:spAutoFit/>
          </a:bodyPr>
          <a:lstStyle/>
          <a:p>
            <a:pPr algn="just">
              <a:lnSpc>
                <a:spcPts val="3114"/>
              </a:lnSpc>
            </a:pPr>
            <a:r>
              <a:rPr lang="vi-VN" sz="2000" spc="16">
                <a:solidFill>
                  <a:srgbClr val="004AAD"/>
                </a:solidFill>
                <a:latin typeface="Times New Roman" panose="02020603050405020304" pitchFamily="18" charset="0"/>
                <a:ea typeface="Roboto"/>
                <a:cs typeface="Times New Roman" panose="02020603050405020304" pitchFamily="18" charset="0"/>
                <a:sym typeface="Roboto"/>
              </a:rPr>
              <a:t>Tăng cường kỷ luật, kỷ cương trong quản lý đầu tư phát triển năng lượng, thực hiện tốt các quy định về phòng, chống tham nhũng, lãng phí, tiêu cực, lợi ích nhóm, nhất là trong đầu tư, mua sắm, đấu thầu, triển khai các dự án năng lượng, dự án nguồn điện và lưới điện truyền tải. </a:t>
            </a:r>
            <a:endParaRPr lang="en-US" sz="2000" spc="16">
              <a:solidFill>
                <a:srgbClr val="004AAD"/>
              </a:solidFill>
              <a:latin typeface="Times New Roman" panose="02020603050405020304" pitchFamily="18" charset="0"/>
              <a:ea typeface="Roboto"/>
              <a:cs typeface="Times New Roman" panose="02020603050405020304" pitchFamily="18" charset="0"/>
              <a:sym typeface="Roboto"/>
            </a:endParaRPr>
          </a:p>
        </p:txBody>
      </p:sp>
      <p:grpSp>
        <p:nvGrpSpPr>
          <p:cNvPr id="34" name="Group 34"/>
          <p:cNvGrpSpPr/>
          <p:nvPr/>
        </p:nvGrpSpPr>
        <p:grpSpPr>
          <a:xfrm>
            <a:off x="9183488" y="7151572"/>
            <a:ext cx="478755" cy="477724"/>
            <a:chOff x="0" y="0"/>
            <a:chExt cx="828385" cy="826601"/>
          </a:xfrm>
        </p:grpSpPr>
        <p:sp>
          <p:nvSpPr>
            <p:cNvPr id="35" name="Freeform 35"/>
            <p:cNvSpPr/>
            <p:nvPr/>
          </p:nvSpPr>
          <p:spPr>
            <a:xfrm>
              <a:off x="0" y="0"/>
              <a:ext cx="828385" cy="826601"/>
            </a:xfrm>
            <a:custGeom>
              <a:avLst/>
              <a:gdLst/>
              <a:ahLst/>
              <a:cxnLst/>
              <a:rect l="l" t="t" r="r" b="b"/>
              <a:pathLst>
                <a:path w="828385" h="826601">
                  <a:moveTo>
                    <a:pt x="0" y="0"/>
                  </a:moveTo>
                  <a:lnTo>
                    <a:pt x="828385" y="0"/>
                  </a:lnTo>
                  <a:lnTo>
                    <a:pt x="828385" y="826601"/>
                  </a:lnTo>
                  <a:lnTo>
                    <a:pt x="0" y="826601"/>
                  </a:lnTo>
                  <a:close/>
                </a:path>
              </a:pathLst>
            </a:custGeom>
            <a:solidFill>
              <a:srgbClr val="1E4541"/>
            </a:solidFill>
          </p:spPr>
        </p:sp>
        <p:sp>
          <p:nvSpPr>
            <p:cNvPr id="36" name="TextBox 36"/>
            <p:cNvSpPr txBox="1"/>
            <p:nvPr/>
          </p:nvSpPr>
          <p:spPr>
            <a:xfrm>
              <a:off x="0" y="-38100"/>
              <a:ext cx="828385" cy="864701"/>
            </a:xfrm>
            <a:prstGeom prst="rect">
              <a:avLst/>
            </a:prstGeom>
          </p:spPr>
          <p:txBody>
            <a:bodyPr lIns="50800" tIns="50800" rIns="50800" bIns="50800" rtlCol="0" anchor="ctr"/>
            <a:lstStyle/>
            <a:p>
              <a:pPr algn="ctr">
                <a:lnSpc>
                  <a:spcPts val="2659"/>
                </a:lnSpc>
                <a:spcBef>
                  <a:spcPct val="0"/>
                </a:spcBef>
              </a:pPr>
              <a:endParaRPr/>
            </a:p>
          </p:txBody>
        </p:sp>
      </p:grpSp>
      <p:sp>
        <p:nvSpPr>
          <p:cNvPr id="37" name="TextBox 37"/>
          <p:cNvSpPr txBox="1"/>
          <p:nvPr/>
        </p:nvSpPr>
        <p:spPr>
          <a:xfrm>
            <a:off x="9216428" y="7235647"/>
            <a:ext cx="346998" cy="309574"/>
          </a:xfrm>
          <a:prstGeom prst="rect">
            <a:avLst/>
          </a:prstGeom>
        </p:spPr>
        <p:txBody>
          <a:bodyPr lIns="0" tIns="0" rIns="0" bIns="0" rtlCol="0" anchor="t">
            <a:spAutoFit/>
          </a:bodyPr>
          <a:lstStyle/>
          <a:p>
            <a:pPr algn="ctr">
              <a:lnSpc>
                <a:spcPts val="2266"/>
              </a:lnSpc>
            </a:pPr>
            <a:r>
              <a:rPr lang="en-US" sz="2041" b="1">
                <a:solidFill>
                  <a:srgbClr val="FFFFFF"/>
                </a:solidFill>
                <a:latin typeface="Roboto Bold"/>
                <a:ea typeface="Roboto Bold"/>
                <a:cs typeface="Roboto Bold"/>
                <a:sym typeface="Roboto Bold"/>
              </a:rPr>
              <a:t>4</a:t>
            </a:r>
          </a:p>
        </p:txBody>
      </p:sp>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306566"/>
            <a:ext cx="7239000" cy="4955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762000" y="517525"/>
            <a:ext cx="6442508" cy="1292662"/>
          </a:xfrm>
          <a:prstGeom prst="rect">
            <a:avLst/>
          </a:prstGeom>
        </p:spPr>
        <p:txBody>
          <a:bodyPr lIns="0" tIns="0" rIns="0" bIns="0" rtlCol="0" anchor="t">
            <a:spAutoFit/>
          </a:bodyPr>
          <a:lstStyle/>
          <a:p>
            <a:pPr algn="just"/>
            <a:r>
              <a:rPr lang="vi-VN" sz="2800" b="1">
                <a:solidFill>
                  <a:srgbClr val="004AAD"/>
                </a:solidFill>
                <a:latin typeface="Times New Roman" panose="02020603050405020304" pitchFamily="18" charset="0"/>
                <a:ea typeface="Roboto Bold"/>
                <a:cs typeface="Times New Roman" panose="02020603050405020304" pitchFamily="18" charset="0"/>
                <a:sym typeface="Roboto Bold"/>
              </a:rPr>
              <a:t>3. Phát triển nguồn cung và hạ tầng năng lượng, đảm bảo vững chắc an ninh năng lượng, đáp ứng yêu cầu tăng trưởng </a:t>
            </a:r>
            <a:endParaRPr lang="en-US" sz="2800" b="1">
              <a:solidFill>
                <a:srgbClr val="004AAD"/>
              </a:solidFill>
              <a:latin typeface="Times New Roman" panose="02020603050405020304" pitchFamily="18" charset="0"/>
              <a:ea typeface="Roboto Bold"/>
              <a:cs typeface="Times New Roman" panose="02020603050405020304" pitchFamily="18" charset="0"/>
              <a:sym typeface="Roboto Bold"/>
            </a:endParaRPr>
          </a:p>
        </p:txBody>
      </p:sp>
      <p:sp>
        <p:nvSpPr>
          <p:cNvPr id="8" name="TextBox 8"/>
          <p:cNvSpPr txBox="1"/>
          <p:nvPr/>
        </p:nvSpPr>
        <p:spPr>
          <a:xfrm>
            <a:off x="9973909" y="1561531"/>
            <a:ext cx="7401814" cy="1987724"/>
          </a:xfrm>
          <a:prstGeom prst="rect">
            <a:avLst/>
          </a:prstGeom>
        </p:spPr>
        <p:txBody>
          <a:bodyPr lIns="0" tIns="0" rIns="0" bIns="0" rtlCol="0" anchor="t">
            <a:spAutoFit/>
          </a:bodyPr>
          <a:lstStyle/>
          <a:p>
            <a:pPr algn="just">
              <a:lnSpc>
                <a:spcPts val="3114"/>
              </a:lnSpc>
            </a:pPr>
            <a:r>
              <a:rPr lang="en-US" sz="2400" b="1" spc="16" smtClean="0">
                <a:solidFill>
                  <a:srgbClr val="004AAD"/>
                </a:solidFill>
                <a:latin typeface="Times New Roman" panose="02020603050405020304" pitchFamily="18" charset="0"/>
                <a:ea typeface="Roboto"/>
                <a:cs typeface="Times New Roman" panose="02020603050405020304" pitchFamily="18" charset="0"/>
                <a:sym typeface="Roboto"/>
              </a:rPr>
              <a:t>1. </a:t>
            </a:r>
            <a:r>
              <a:rPr lang="en-US" sz="2400" spc="16" smtClean="0">
                <a:solidFill>
                  <a:srgbClr val="004AAD"/>
                </a:solidFill>
                <a:latin typeface="Times New Roman" panose="02020603050405020304" pitchFamily="18" charset="0"/>
                <a:ea typeface="Roboto"/>
                <a:cs typeface="Times New Roman" panose="02020603050405020304" pitchFamily="18" charset="0"/>
                <a:sym typeface="Roboto"/>
              </a:rPr>
              <a:t>R</a:t>
            </a:r>
            <a:r>
              <a:rPr lang="vi-VN" sz="2400" spc="16" smtClean="0">
                <a:solidFill>
                  <a:srgbClr val="004AAD"/>
                </a:solidFill>
                <a:latin typeface="Times New Roman" panose="02020603050405020304" pitchFamily="18" charset="0"/>
                <a:ea typeface="Roboto"/>
                <a:cs typeface="Times New Roman" panose="02020603050405020304" pitchFamily="18" charset="0"/>
                <a:sym typeface="Roboto"/>
              </a:rPr>
              <a:t>à </a:t>
            </a:r>
            <a:r>
              <a:rPr lang="vi-VN" sz="2400" spc="16">
                <a:solidFill>
                  <a:srgbClr val="004AAD"/>
                </a:solidFill>
                <a:latin typeface="Times New Roman" panose="02020603050405020304" pitchFamily="18" charset="0"/>
                <a:ea typeface="Roboto"/>
                <a:cs typeface="Times New Roman" panose="02020603050405020304" pitchFamily="18" charset="0"/>
                <a:sym typeface="Roboto"/>
              </a:rPr>
              <a:t>soát các dự án phát điện đang vận hành và đã có trong quy hoạch bảo đảm an toàn, tin cậy, ổn định theo hướng đa dạng hoá, chú trọng nâng cao hệ số công suất khả dụng và có dự phòng công suất phù hợp; đáp ứng các yêu cầu về bảo vệ môi trường sinh </a:t>
            </a:r>
            <a:r>
              <a:rPr lang="vi-VN" sz="2400" spc="16" smtClean="0">
                <a:solidFill>
                  <a:srgbClr val="004AAD"/>
                </a:solidFill>
                <a:latin typeface="Times New Roman" panose="02020603050405020304" pitchFamily="18" charset="0"/>
                <a:ea typeface="Roboto"/>
                <a:cs typeface="Times New Roman" panose="02020603050405020304" pitchFamily="18" charset="0"/>
                <a:sym typeface="Roboto"/>
              </a:rPr>
              <a:t>thái</a:t>
            </a:r>
            <a:r>
              <a:rPr lang="en-US" sz="2400" spc="16" smtClean="0">
                <a:solidFill>
                  <a:srgbClr val="004AAD"/>
                </a:solidFill>
                <a:latin typeface="Times New Roman" panose="02020603050405020304" pitchFamily="18" charset="0"/>
                <a:ea typeface="Roboto"/>
                <a:cs typeface="Times New Roman" panose="02020603050405020304" pitchFamily="18" charset="0"/>
                <a:sym typeface="Roboto"/>
              </a:rPr>
              <a:t>.</a:t>
            </a:r>
            <a:endParaRPr lang="en-US" sz="2400" spc="16">
              <a:solidFill>
                <a:srgbClr val="004AAD"/>
              </a:solidFill>
              <a:latin typeface="Times New Roman" panose="02020603050405020304" pitchFamily="18" charset="0"/>
              <a:ea typeface="Roboto"/>
              <a:cs typeface="Times New Roman" panose="02020603050405020304" pitchFamily="18" charset="0"/>
              <a:sym typeface="Roboto"/>
            </a:endParaRPr>
          </a:p>
        </p:txBody>
      </p:sp>
      <p:sp>
        <p:nvSpPr>
          <p:cNvPr id="13" name="TextBox 13"/>
          <p:cNvSpPr txBox="1"/>
          <p:nvPr/>
        </p:nvSpPr>
        <p:spPr>
          <a:xfrm>
            <a:off x="9317499" y="2338728"/>
            <a:ext cx="346998" cy="309574"/>
          </a:xfrm>
          <a:prstGeom prst="rect">
            <a:avLst/>
          </a:prstGeom>
        </p:spPr>
        <p:txBody>
          <a:bodyPr lIns="0" tIns="0" rIns="0" bIns="0" rtlCol="0" anchor="t">
            <a:spAutoFit/>
          </a:bodyPr>
          <a:lstStyle/>
          <a:p>
            <a:pPr algn="ctr">
              <a:lnSpc>
                <a:spcPts val="2266"/>
              </a:lnSpc>
            </a:pPr>
            <a:r>
              <a:rPr lang="en-US" sz="2041" b="1">
                <a:solidFill>
                  <a:srgbClr val="FFFFFF"/>
                </a:solidFill>
                <a:latin typeface="Roboto Bold"/>
                <a:ea typeface="Roboto Bold"/>
                <a:cs typeface="Roboto Bold"/>
                <a:sym typeface="Roboto Bold"/>
              </a:rPr>
              <a:t>1</a:t>
            </a:r>
          </a:p>
        </p:txBody>
      </p:sp>
      <p:sp>
        <p:nvSpPr>
          <p:cNvPr id="17" name="TextBox 17"/>
          <p:cNvSpPr txBox="1"/>
          <p:nvPr/>
        </p:nvSpPr>
        <p:spPr>
          <a:xfrm>
            <a:off x="9973909" y="4514121"/>
            <a:ext cx="7401814" cy="1192634"/>
          </a:xfrm>
          <a:prstGeom prst="rect">
            <a:avLst/>
          </a:prstGeom>
        </p:spPr>
        <p:txBody>
          <a:bodyPr lIns="0" tIns="0" rIns="0" bIns="0" rtlCol="0" anchor="t">
            <a:spAutoFit/>
          </a:bodyPr>
          <a:lstStyle/>
          <a:p>
            <a:pPr algn="just">
              <a:lnSpc>
                <a:spcPts val="3114"/>
              </a:lnSpc>
            </a:pPr>
            <a:r>
              <a:rPr lang="en-US" sz="2400" spc="16" smtClean="0">
                <a:solidFill>
                  <a:srgbClr val="004AAD"/>
                </a:solidFill>
                <a:latin typeface="+mj-lt"/>
                <a:ea typeface="Roboto"/>
                <a:cs typeface="Roboto"/>
                <a:sym typeface="Roboto"/>
              </a:rPr>
              <a:t>2. </a:t>
            </a:r>
            <a:r>
              <a:rPr lang="vi-VN" sz="2400" spc="16" smtClean="0">
                <a:solidFill>
                  <a:srgbClr val="004AAD"/>
                </a:solidFill>
                <a:latin typeface="+mj-lt"/>
                <a:ea typeface="Roboto"/>
                <a:cs typeface="Roboto"/>
                <a:sym typeface="Roboto"/>
              </a:rPr>
              <a:t>Tăng </a:t>
            </a:r>
            <a:r>
              <a:rPr lang="vi-VN" sz="2400" spc="16">
                <a:solidFill>
                  <a:srgbClr val="004AAD"/>
                </a:solidFill>
                <a:latin typeface="+mj-lt"/>
                <a:ea typeface="Roboto"/>
                <a:cs typeface="Roboto"/>
                <a:sym typeface="Roboto"/>
              </a:rPr>
              <a:t>cường công tác chỉ đạo, đôn đốc, thanh tra, kiểm tra, giám sát quá trình thực hiện các dự án đầu tư trong lĩnh vực năng lượng. </a:t>
            </a:r>
          </a:p>
        </p:txBody>
      </p:sp>
      <p:sp>
        <p:nvSpPr>
          <p:cNvPr id="21" name="TextBox 21"/>
          <p:cNvSpPr txBox="1"/>
          <p:nvPr/>
        </p:nvSpPr>
        <p:spPr>
          <a:xfrm>
            <a:off x="9209879" y="4746330"/>
            <a:ext cx="346998" cy="309574"/>
          </a:xfrm>
          <a:prstGeom prst="rect">
            <a:avLst/>
          </a:prstGeom>
        </p:spPr>
        <p:txBody>
          <a:bodyPr lIns="0" tIns="0" rIns="0" bIns="0" rtlCol="0" anchor="t">
            <a:spAutoFit/>
          </a:bodyPr>
          <a:lstStyle/>
          <a:p>
            <a:pPr algn="ctr">
              <a:lnSpc>
                <a:spcPts val="2266"/>
              </a:lnSpc>
            </a:pPr>
            <a:r>
              <a:rPr lang="en-US" sz="2041" b="1">
                <a:solidFill>
                  <a:srgbClr val="FFFFFF"/>
                </a:solidFill>
                <a:latin typeface="Roboto Bold"/>
                <a:ea typeface="Roboto Bold"/>
                <a:cs typeface="Roboto Bold"/>
                <a:sym typeface="Roboto Bold"/>
              </a:rPr>
              <a:t>2</a:t>
            </a:r>
          </a:p>
        </p:txBody>
      </p:sp>
      <p:sp>
        <p:nvSpPr>
          <p:cNvPr id="25" name="TextBox 25"/>
          <p:cNvSpPr txBox="1"/>
          <p:nvPr/>
        </p:nvSpPr>
        <p:spPr>
          <a:xfrm>
            <a:off x="10048858" y="6472224"/>
            <a:ext cx="7401814" cy="2217723"/>
          </a:xfrm>
          <a:prstGeom prst="rect">
            <a:avLst/>
          </a:prstGeom>
        </p:spPr>
        <p:txBody>
          <a:bodyPr lIns="0" tIns="0" rIns="0" bIns="0" rtlCol="0" anchor="t">
            <a:spAutoFit/>
          </a:bodyPr>
          <a:lstStyle/>
          <a:p>
            <a:pPr algn="just">
              <a:lnSpc>
                <a:spcPts val="2941"/>
              </a:lnSpc>
            </a:pPr>
            <a:r>
              <a:rPr lang="en-US" sz="2400" spc="15" smtClean="0">
                <a:solidFill>
                  <a:srgbClr val="004AAD"/>
                </a:solidFill>
                <a:latin typeface="+mj-lt"/>
                <a:ea typeface="Roboto"/>
                <a:cs typeface="Roboto"/>
                <a:sym typeface="Roboto"/>
              </a:rPr>
              <a:t>3. </a:t>
            </a:r>
            <a:r>
              <a:rPr lang="vi-VN" sz="2400" spc="15" smtClean="0">
                <a:solidFill>
                  <a:srgbClr val="004AAD"/>
                </a:solidFill>
                <a:latin typeface="+mj-lt"/>
                <a:ea typeface="Roboto"/>
                <a:cs typeface="Roboto"/>
                <a:sym typeface="Roboto"/>
              </a:rPr>
              <a:t>Đẩy </a:t>
            </a:r>
            <a:r>
              <a:rPr lang="vi-VN" sz="2400" spc="15">
                <a:solidFill>
                  <a:srgbClr val="004AAD"/>
                </a:solidFill>
                <a:latin typeface="+mj-lt"/>
                <a:ea typeface="Roboto"/>
                <a:cs typeface="Roboto"/>
                <a:sym typeface="Roboto"/>
              </a:rPr>
              <a:t>mạnh chuyển đổi số, từng bước xây dựng lưới điện thông minh nhằm nâng cao độ tin cậy, giảm tổn thất điện năng và tối ưu hóa công tác vận hành hệ thống</a:t>
            </a:r>
            <a:r>
              <a:rPr lang="en-US" sz="2400" spc="15" smtClean="0">
                <a:solidFill>
                  <a:srgbClr val="004AAD"/>
                </a:solidFill>
                <a:latin typeface="+mj-lt"/>
                <a:ea typeface="Roboto"/>
                <a:cs typeface="Roboto"/>
                <a:sym typeface="Roboto"/>
              </a:rPr>
              <a:t>.</a:t>
            </a:r>
            <a:r>
              <a:rPr lang="vi-VN" sz="2400" spc="15">
                <a:solidFill>
                  <a:srgbClr val="004AAD"/>
                </a:solidFill>
                <a:latin typeface="+mj-lt"/>
                <a:ea typeface="Roboto"/>
                <a:cs typeface="Roboto"/>
                <a:sym typeface="Roboto"/>
              </a:rPr>
              <a:t> phát triển điện mặt trời mái nhà tự sản xuất, tự tiêu thụ và điện mặt trời tập trung trên địa bàn tỉnh theo công suất đã được phân bổ trong Quy hoạch điều chỉnh Quy hoạch điện VIII. </a:t>
            </a:r>
            <a:endParaRPr lang="en-US" sz="2400" spc="15">
              <a:solidFill>
                <a:srgbClr val="004AAD"/>
              </a:solidFill>
              <a:latin typeface="+mj-lt"/>
              <a:ea typeface="Roboto"/>
              <a:cs typeface="Roboto"/>
              <a:sym typeface="Roboto"/>
            </a:endParaRPr>
          </a:p>
        </p:txBody>
      </p:sp>
      <p:sp>
        <p:nvSpPr>
          <p:cNvPr id="37" name="TextBox 37"/>
          <p:cNvSpPr txBox="1"/>
          <p:nvPr/>
        </p:nvSpPr>
        <p:spPr>
          <a:xfrm>
            <a:off x="9209879" y="8162356"/>
            <a:ext cx="346998" cy="309574"/>
          </a:xfrm>
          <a:prstGeom prst="rect">
            <a:avLst/>
          </a:prstGeom>
        </p:spPr>
        <p:txBody>
          <a:bodyPr lIns="0" tIns="0" rIns="0" bIns="0" rtlCol="0" anchor="t">
            <a:spAutoFit/>
          </a:bodyPr>
          <a:lstStyle/>
          <a:p>
            <a:pPr algn="ctr">
              <a:lnSpc>
                <a:spcPts val="2266"/>
              </a:lnSpc>
            </a:pPr>
            <a:r>
              <a:rPr lang="en-US" sz="2041" b="1">
                <a:solidFill>
                  <a:srgbClr val="FFFFFF"/>
                </a:solidFill>
                <a:latin typeface="Roboto Bold"/>
                <a:ea typeface="Roboto Bold"/>
                <a:cs typeface="Roboto Bold"/>
                <a:sym typeface="Roboto Bold"/>
              </a:rPr>
              <a:t>4</a:t>
            </a:r>
          </a:p>
        </p:txBody>
      </p:sp>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56" y="2294096"/>
            <a:ext cx="8389516" cy="4698129"/>
          </a:xfrm>
          <a:prstGeom prst="rect">
            <a:avLst/>
          </a:prstGeom>
        </p:spPr>
      </p:pic>
    </p:spTree>
    <p:extLst>
      <p:ext uri="{BB962C8B-B14F-4D97-AF65-F5344CB8AC3E}">
        <p14:creationId xmlns:p14="http://schemas.microsoft.com/office/powerpoint/2010/main" val="27140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762000" y="517525"/>
            <a:ext cx="6442508" cy="1292662"/>
          </a:xfrm>
          <a:prstGeom prst="rect">
            <a:avLst/>
          </a:prstGeom>
        </p:spPr>
        <p:txBody>
          <a:bodyPr lIns="0" tIns="0" rIns="0" bIns="0" rtlCol="0" anchor="t">
            <a:spAutoFit/>
          </a:bodyPr>
          <a:lstStyle/>
          <a:p>
            <a:pPr algn="just"/>
            <a:r>
              <a:rPr lang="vi-VN" sz="2800" b="1">
                <a:solidFill>
                  <a:srgbClr val="004AAD"/>
                </a:solidFill>
                <a:latin typeface="Times New Roman" panose="02020603050405020304" pitchFamily="18" charset="0"/>
                <a:ea typeface="Roboto Bold"/>
                <a:cs typeface="Times New Roman" panose="02020603050405020304" pitchFamily="18" charset="0"/>
                <a:sym typeface="Roboto Bold"/>
              </a:rPr>
              <a:t>3. Phát triển nguồn cung và hạ tầng năng lượng, đảm bảo vững chắc an ninh năng lượng, đáp ứng yêu cầu tăng trưởng </a:t>
            </a:r>
            <a:endParaRPr lang="en-US" sz="2800" b="1">
              <a:solidFill>
                <a:srgbClr val="004AAD"/>
              </a:solidFill>
              <a:latin typeface="Times New Roman" panose="02020603050405020304" pitchFamily="18" charset="0"/>
              <a:ea typeface="Roboto Bold"/>
              <a:cs typeface="Times New Roman" panose="02020603050405020304" pitchFamily="18" charset="0"/>
              <a:sym typeface="Roboto Bold"/>
            </a:endParaRPr>
          </a:p>
        </p:txBody>
      </p:sp>
      <p:sp>
        <p:nvSpPr>
          <p:cNvPr id="8" name="TextBox 8"/>
          <p:cNvSpPr txBox="1"/>
          <p:nvPr/>
        </p:nvSpPr>
        <p:spPr>
          <a:xfrm>
            <a:off x="9829800" y="1714500"/>
            <a:ext cx="7401814" cy="7950895"/>
          </a:xfrm>
          <a:prstGeom prst="rect">
            <a:avLst/>
          </a:prstGeom>
        </p:spPr>
        <p:txBody>
          <a:bodyPr lIns="0" tIns="0" rIns="0" bIns="0" rtlCol="0" anchor="t">
            <a:spAutoFit/>
          </a:bodyPr>
          <a:lstStyle/>
          <a:p>
            <a:pPr marL="285750" indent="-285750" algn="just">
              <a:lnSpc>
                <a:spcPts val="3114"/>
              </a:lnSpc>
              <a:buFont typeface="Wingdings" panose="05000000000000000000" pitchFamily="2" charset="2"/>
              <a:buChar char="Ø"/>
            </a:pPr>
            <a:r>
              <a:rPr lang="vi-VN" sz="2400" b="1" spc="16">
                <a:solidFill>
                  <a:srgbClr val="004AAD"/>
                </a:solidFill>
                <a:latin typeface="+mj-lt"/>
                <a:ea typeface="Roboto"/>
                <a:cs typeface="Roboto"/>
                <a:sym typeface="Roboto"/>
              </a:rPr>
              <a:t>Về xăng dầu</a:t>
            </a:r>
            <a:r>
              <a:rPr lang="vi-VN" sz="2400" spc="16">
                <a:solidFill>
                  <a:srgbClr val="004AAD"/>
                </a:solidFill>
                <a:latin typeface="+mj-lt"/>
                <a:ea typeface="Roboto"/>
                <a:cs typeface="Roboto"/>
                <a:sym typeface="Roboto"/>
              </a:rPr>
              <a:t>: Phát triển hệ thống cung ứng xăng dầu đồng bộ, hiện đại, phù hợp với đặc thù miền núi, biên giới; ưu tiên đầu tư mở rộng tại khu kinh tế cửa khẩu, các tuyến giao thông huyết mạch, vùng sâu, vùng xa nhằm đảm bảo cung ứng đầy đủ, kịp thời, an toàn cho sản xuất, đời sống Nhân dân; đồng thời nâng cao khả năng dự trữ, dự phòng, góp phần củng cố an ninh năng lượng và phát triển kinh tế - xã hội. </a:t>
            </a:r>
            <a:endParaRPr lang="en-US" sz="2400" spc="16" smtClean="0">
              <a:solidFill>
                <a:srgbClr val="004AAD"/>
              </a:solidFill>
              <a:latin typeface="+mj-lt"/>
              <a:ea typeface="Roboto"/>
              <a:cs typeface="Roboto"/>
              <a:sym typeface="Roboto"/>
            </a:endParaRPr>
          </a:p>
          <a:p>
            <a:pPr algn="just">
              <a:lnSpc>
                <a:spcPts val="3114"/>
              </a:lnSpc>
            </a:pPr>
            <a:endParaRPr lang="en-US" sz="2400" spc="16" smtClean="0">
              <a:solidFill>
                <a:srgbClr val="004AAD"/>
              </a:solidFill>
              <a:latin typeface="+mj-lt"/>
              <a:ea typeface="Roboto"/>
              <a:cs typeface="Roboto"/>
              <a:sym typeface="Roboto"/>
            </a:endParaRPr>
          </a:p>
          <a:p>
            <a:pPr marL="285750" indent="-285750" algn="just">
              <a:lnSpc>
                <a:spcPts val="3114"/>
              </a:lnSpc>
              <a:buFont typeface="Wingdings" panose="05000000000000000000" pitchFamily="2" charset="2"/>
              <a:buChar char="Ø"/>
            </a:pPr>
            <a:r>
              <a:rPr lang="vi-VN" sz="2400" b="1" spc="16">
                <a:solidFill>
                  <a:srgbClr val="004AAD"/>
                </a:solidFill>
                <a:latin typeface="+mj-lt"/>
                <a:ea typeface="Roboto"/>
                <a:cs typeface="Roboto"/>
                <a:sym typeface="Roboto"/>
              </a:rPr>
              <a:t>Về năng lượng tái tạo, năng lượng mới</a:t>
            </a:r>
            <a:r>
              <a:rPr lang="vi-VN" sz="2400" spc="16">
                <a:solidFill>
                  <a:srgbClr val="004AAD"/>
                </a:solidFill>
                <a:latin typeface="+mj-lt"/>
                <a:ea typeface="Roboto"/>
                <a:cs typeface="Roboto"/>
                <a:sym typeface="Roboto"/>
              </a:rPr>
              <a:t>: Ưu tiên phát triển các nguồn năng lượng phù hợp với điều kiện tự nhiên của tỉnh và khả năng tiếp nhận của hệ thống điện, bảo đảm an toàn, hiệu quả và phát triển bền vững; khuyến khích khai thác, sử dụng hợp lý thủy điện vừa và nhỏ, điện mặt trời mái nhà phục vụ phát điện. Tiếp tục nghiên cứu, đánh giá tiềm năng điện gió; lựa chọn, áp dụng công nghệ phù hợp, hiệu quả; kịp thời tổng hợp, đề xuất cấp có thẩm quyền xem xét bổ sung vào quy hoạch nhằm phát huy tiềm năng, lợi thế của tỉnh. </a:t>
            </a:r>
            <a:endParaRPr lang="en-US" sz="2400" spc="16" smtClean="0">
              <a:solidFill>
                <a:srgbClr val="004AAD"/>
              </a:solidFill>
              <a:latin typeface="+mj-lt"/>
              <a:ea typeface="Roboto"/>
              <a:cs typeface="Roboto"/>
              <a:sym typeface="Roboto"/>
            </a:endParaRPr>
          </a:p>
          <a:p>
            <a:pPr marL="285750" indent="-285750" algn="just">
              <a:lnSpc>
                <a:spcPts val="3114"/>
              </a:lnSpc>
              <a:buFont typeface="Wingdings" panose="05000000000000000000" pitchFamily="2" charset="2"/>
              <a:buChar char="Ø"/>
            </a:pPr>
            <a:endParaRPr lang="en-US" sz="2400" spc="16">
              <a:solidFill>
                <a:srgbClr val="004AAD"/>
              </a:solidFill>
              <a:latin typeface="+mj-lt"/>
              <a:ea typeface="Roboto"/>
              <a:cs typeface="Roboto"/>
              <a:sym typeface="Roboto"/>
            </a:endParaRPr>
          </a:p>
        </p:txBody>
      </p:sp>
      <p:sp>
        <p:nvSpPr>
          <p:cNvPr id="37" name="TextBox 37"/>
          <p:cNvSpPr txBox="1"/>
          <p:nvPr/>
        </p:nvSpPr>
        <p:spPr>
          <a:xfrm>
            <a:off x="9209879" y="8162356"/>
            <a:ext cx="346998" cy="309574"/>
          </a:xfrm>
          <a:prstGeom prst="rect">
            <a:avLst/>
          </a:prstGeom>
        </p:spPr>
        <p:txBody>
          <a:bodyPr lIns="0" tIns="0" rIns="0" bIns="0" rtlCol="0" anchor="t">
            <a:spAutoFit/>
          </a:bodyPr>
          <a:lstStyle/>
          <a:p>
            <a:pPr algn="ctr">
              <a:lnSpc>
                <a:spcPts val="2266"/>
              </a:lnSpc>
            </a:pPr>
            <a:r>
              <a:rPr lang="en-US" sz="2041" b="1">
                <a:solidFill>
                  <a:srgbClr val="FFFFFF"/>
                </a:solidFill>
                <a:latin typeface="Roboto Bold"/>
                <a:ea typeface="Roboto Bold"/>
                <a:cs typeface="Roboto Bold"/>
                <a:sym typeface="Roboto Bold"/>
              </a:rPr>
              <a:t>4</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476500"/>
            <a:ext cx="6442508" cy="5086350"/>
          </a:xfrm>
          <a:prstGeom prst="rect">
            <a:avLst/>
          </a:prstGeom>
        </p:spPr>
      </p:pic>
    </p:spTree>
    <p:extLst>
      <p:ext uri="{BB962C8B-B14F-4D97-AF65-F5344CB8AC3E}">
        <p14:creationId xmlns:p14="http://schemas.microsoft.com/office/powerpoint/2010/main" val="323234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762000" y="517525"/>
            <a:ext cx="6442508" cy="1292662"/>
          </a:xfrm>
          <a:prstGeom prst="rect">
            <a:avLst/>
          </a:prstGeom>
        </p:spPr>
        <p:txBody>
          <a:bodyPr lIns="0" tIns="0" rIns="0" bIns="0" rtlCol="0" anchor="t">
            <a:spAutoFit/>
          </a:bodyPr>
          <a:lstStyle/>
          <a:p>
            <a:pPr algn="just"/>
            <a:r>
              <a:rPr lang="vi-VN" sz="2800" b="1">
                <a:solidFill>
                  <a:srgbClr val="004AAD"/>
                </a:solidFill>
                <a:latin typeface="Times New Roman" panose="02020603050405020304" pitchFamily="18" charset="0"/>
                <a:ea typeface="Roboto Bold"/>
                <a:cs typeface="Times New Roman" panose="02020603050405020304" pitchFamily="18" charset="0"/>
                <a:sym typeface="Roboto Bold"/>
              </a:rPr>
              <a:t>3. Phát triển nguồn cung và hạ tầng năng lượng, đảm bảo vững chắc an ninh năng lượng, đáp ứng yêu cầu tăng trưởng </a:t>
            </a:r>
            <a:endParaRPr lang="en-US" sz="2800" b="1">
              <a:solidFill>
                <a:srgbClr val="004AAD"/>
              </a:solidFill>
              <a:latin typeface="Times New Roman" panose="02020603050405020304" pitchFamily="18" charset="0"/>
              <a:ea typeface="Roboto Bold"/>
              <a:cs typeface="Times New Roman" panose="02020603050405020304" pitchFamily="18" charset="0"/>
              <a:sym typeface="Roboto Bold"/>
            </a:endParaRPr>
          </a:p>
        </p:txBody>
      </p:sp>
      <p:sp>
        <p:nvSpPr>
          <p:cNvPr id="8" name="TextBox 8"/>
          <p:cNvSpPr txBox="1"/>
          <p:nvPr/>
        </p:nvSpPr>
        <p:spPr>
          <a:xfrm>
            <a:off x="9829800" y="2476500"/>
            <a:ext cx="7401814" cy="4770537"/>
          </a:xfrm>
          <a:prstGeom prst="rect">
            <a:avLst/>
          </a:prstGeom>
        </p:spPr>
        <p:txBody>
          <a:bodyPr lIns="0" tIns="0" rIns="0" bIns="0" rtlCol="0" anchor="t">
            <a:spAutoFit/>
          </a:bodyPr>
          <a:lstStyle/>
          <a:p>
            <a:pPr marL="285750" indent="-285750" algn="just">
              <a:lnSpc>
                <a:spcPts val="3114"/>
              </a:lnSpc>
              <a:buFont typeface="Wingdings" panose="05000000000000000000" pitchFamily="2" charset="2"/>
              <a:buChar char="Ø"/>
            </a:pPr>
            <a:r>
              <a:rPr lang="vi-VN" sz="2400" b="1" spc="16">
                <a:solidFill>
                  <a:srgbClr val="004AAD"/>
                </a:solidFill>
                <a:latin typeface="+mj-lt"/>
                <a:ea typeface="Roboto"/>
                <a:cs typeface="Roboto"/>
                <a:sym typeface="Roboto"/>
              </a:rPr>
              <a:t>Đối với thủy điện: </a:t>
            </a:r>
            <a:r>
              <a:rPr lang="vi-VN" sz="2400" spc="16">
                <a:solidFill>
                  <a:srgbClr val="004AAD"/>
                </a:solidFill>
                <a:latin typeface="+mj-lt"/>
                <a:ea typeface="Roboto"/>
                <a:cs typeface="Roboto"/>
                <a:sym typeface="Roboto"/>
              </a:rPr>
              <a:t>Xem xét nâng công suất, mở rộng có chọn lọc công suất của các nhà máy hiện có để không ảnh hưởng, tác động đến môi trường. Đối với các dự án đề xuất mới cần nghiên cứu kỹ lưỡng, chặt chẽ, hạn chế tối đa tác động tiêu cực đến môi trường; bảo đảm an toàn tuyệt đối cho Nhân dân, tài sản, công trình và vùng hạ du. </a:t>
            </a:r>
            <a:endParaRPr lang="en-US" sz="2400" spc="16" smtClean="0">
              <a:solidFill>
                <a:srgbClr val="004AAD"/>
              </a:solidFill>
              <a:latin typeface="+mj-lt"/>
              <a:ea typeface="Roboto"/>
              <a:cs typeface="Roboto"/>
              <a:sym typeface="Roboto"/>
            </a:endParaRPr>
          </a:p>
          <a:p>
            <a:pPr marL="285750" indent="-285750" algn="just">
              <a:lnSpc>
                <a:spcPts val="3114"/>
              </a:lnSpc>
              <a:buFont typeface="Wingdings" panose="05000000000000000000" pitchFamily="2" charset="2"/>
              <a:buChar char="Ø"/>
            </a:pPr>
            <a:r>
              <a:rPr lang="vi-VN" sz="2400" b="1" spc="16">
                <a:solidFill>
                  <a:srgbClr val="004AAD"/>
                </a:solidFill>
                <a:latin typeface="+mj-lt"/>
                <a:ea typeface="Roboto"/>
                <a:cs typeface="Roboto"/>
                <a:sym typeface="Roboto"/>
              </a:rPr>
              <a:t>Đối với điện mặt trời: </a:t>
            </a:r>
            <a:r>
              <a:rPr lang="vi-VN" sz="2400" spc="16">
                <a:solidFill>
                  <a:srgbClr val="004AAD"/>
                </a:solidFill>
                <a:latin typeface="+mj-lt"/>
                <a:ea typeface="Roboto"/>
                <a:cs typeface="Roboto"/>
                <a:sym typeface="Roboto"/>
              </a:rPr>
              <a:t>Ưu tiên phát triển phù hợp với khả năng bảo đảm an toàn hệ thống với giá thành điện hợp lý, đặc biệt là các nguồn điện tự sản xuất, tự tiêu thụ, điện mặt trời mái nhà và trên mặt nước. </a:t>
            </a:r>
            <a:endParaRPr lang="en-US" sz="2400" spc="16" smtClean="0">
              <a:solidFill>
                <a:srgbClr val="004AAD"/>
              </a:solidFill>
              <a:latin typeface="+mj-lt"/>
              <a:ea typeface="Roboto"/>
              <a:cs typeface="Roboto"/>
              <a:sym typeface="Roboto"/>
            </a:endParaRPr>
          </a:p>
          <a:p>
            <a:pPr marL="285750" indent="-285750" algn="just">
              <a:lnSpc>
                <a:spcPts val="3114"/>
              </a:lnSpc>
              <a:buFont typeface="Wingdings" panose="05000000000000000000" pitchFamily="2" charset="2"/>
              <a:buChar char="Ø"/>
            </a:pPr>
            <a:endParaRPr lang="en-US" sz="2400" spc="16">
              <a:solidFill>
                <a:srgbClr val="004AAD"/>
              </a:solidFill>
              <a:latin typeface="+mj-lt"/>
              <a:ea typeface="Roboto"/>
              <a:cs typeface="Roboto"/>
              <a:sym typeface="Roboto"/>
            </a:endParaRPr>
          </a:p>
        </p:txBody>
      </p:sp>
      <p:sp>
        <p:nvSpPr>
          <p:cNvPr id="37" name="TextBox 37"/>
          <p:cNvSpPr txBox="1"/>
          <p:nvPr/>
        </p:nvSpPr>
        <p:spPr>
          <a:xfrm>
            <a:off x="9209879" y="8162356"/>
            <a:ext cx="346998" cy="309574"/>
          </a:xfrm>
          <a:prstGeom prst="rect">
            <a:avLst/>
          </a:prstGeom>
        </p:spPr>
        <p:txBody>
          <a:bodyPr lIns="0" tIns="0" rIns="0" bIns="0" rtlCol="0" anchor="t">
            <a:spAutoFit/>
          </a:bodyPr>
          <a:lstStyle/>
          <a:p>
            <a:pPr algn="ctr">
              <a:lnSpc>
                <a:spcPts val="2266"/>
              </a:lnSpc>
            </a:pPr>
            <a:r>
              <a:rPr lang="en-US" sz="2041" b="1">
                <a:solidFill>
                  <a:srgbClr val="FFFFFF"/>
                </a:solidFill>
                <a:latin typeface="Roboto Bold"/>
                <a:ea typeface="Roboto Bold"/>
                <a:cs typeface="Roboto Bold"/>
                <a:sym typeface="Roboto Bold"/>
              </a:rPr>
              <a:t>4</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13818"/>
            <a:ext cx="8322414" cy="5295900"/>
          </a:xfrm>
          <a:prstGeom prst="rect">
            <a:avLst/>
          </a:prstGeom>
        </p:spPr>
      </p:pic>
    </p:spTree>
    <p:extLst>
      <p:ext uri="{BB962C8B-B14F-4D97-AF65-F5344CB8AC3E}">
        <p14:creationId xmlns:p14="http://schemas.microsoft.com/office/powerpoint/2010/main" val="59191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grpSp>
        <p:nvGrpSpPr>
          <p:cNvPr id="2" name="Group 2"/>
          <p:cNvGrpSpPr/>
          <p:nvPr/>
        </p:nvGrpSpPr>
        <p:grpSpPr>
          <a:xfrm>
            <a:off x="523928" y="3469372"/>
            <a:ext cx="896367" cy="526728"/>
            <a:chOff x="0" y="0"/>
            <a:chExt cx="350669" cy="206062"/>
          </a:xfrm>
        </p:grpSpPr>
        <p:sp>
          <p:nvSpPr>
            <p:cNvPr id="3" name="Freeform 3"/>
            <p:cNvSpPr/>
            <p:nvPr/>
          </p:nvSpPr>
          <p:spPr>
            <a:xfrm>
              <a:off x="0" y="0"/>
              <a:ext cx="350669" cy="206062"/>
            </a:xfrm>
            <a:custGeom>
              <a:avLst/>
              <a:gdLst/>
              <a:ahLst/>
              <a:cxnLst/>
              <a:rect l="l" t="t" r="r" b="b"/>
              <a:pathLst>
                <a:path w="350669" h="206062">
                  <a:moveTo>
                    <a:pt x="0" y="0"/>
                  </a:moveTo>
                  <a:lnTo>
                    <a:pt x="350669" y="0"/>
                  </a:lnTo>
                  <a:lnTo>
                    <a:pt x="350669" y="206062"/>
                  </a:lnTo>
                  <a:lnTo>
                    <a:pt x="0" y="206062"/>
                  </a:lnTo>
                  <a:close/>
                </a:path>
              </a:pathLst>
            </a:custGeom>
            <a:solidFill>
              <a:srgbClr val="1E4541"/>
            </a:solidFill>
            <a:ln w="190500" cap="sq">
              <a:solidFill>
                <a:srgbClr val="1E4541"/>
              </a:solidFill>
              <a:prstDash val="solid"/>
              <a:miter/>
            </a:ln>
          </p:spPr>
        </p:sp>
        <p:sp>
          <p:nvSpPr>
            <p:cNvPr id="4" name="TextBox 4"/>
            <p:cNvSpPr txBox="1"/>
            <p:nvPr/>
          </p:nvSpPr>
          <p:spPr>
            <a:xfrm>
              <a:off x="0" y="-76200"/>
              <a:ext cx="350669" cy="282262"/>
            </a:xfrm>
            <a:prstGeom prst="rect">
              <a:avLst/>
            </a:prstGeom>
          </p:spPr>
          <p:txBody>
            <a:bodyPr lIns="50800" tIns="50800" rIns="50800" bIns="50800" rtlCol="0" anchor="ctr"/>
            <a:lstStyle/>
            <a:p>
              <a:pPr algn="ctr">
                <a:lnSpc>
                  <a:spcPts val="4200"/>
                </a:lnSpc>
              </a:pPr>
              <a:endParaRPr/>
            </a:p>
          </p:txBody>
        </p:sp>
      </p:grpSp>
      <p:grpSp>
        <p:nvGrpSpPr>
          <p:cNvPr id="5" name="Group 5"/>
          <p:cNvGrpSpPr/>
          <p:nvPr/>
        </p:nvGrpSpPr>
        <p:grpSpPr>
          <a:xfrm>
            <a:off x="-1902476" y="-9279631"/>
            <a:ext cx="12707533" cy="11029160"/>
            <a:chOff x="0" y="0"/>
            <a:chExt cx="3346840" cy="2904799"/>
          </a:xfrm>
        </p:grpSpPr>
        <p:sp>
          <p:nvSpPr>
            <p:cNvPr id="6" name="Freeform 6"/>
            <p:cNvSpPr/>
            <p:nvPr/>
          </p:nvSpPr>
          <p:spPr>
            <a:xfrm>
              <a:off x="0" y="0"/>
              <a:ext cx="3346840" cy="2904799"/>
            </a:xfrm>
            <a:custGeom>
              <a:avLst/>
              <a:gdLst/>
              <a:ahLst/>
              <a:cxnLst/>
              <a:rect l="l" t="t" r="r" b="b"/>
              <a:pathLst>
                <a:path w="3346840" h="2904799">
                  <a:moveTo>
                    <a:pt x="0" y="0"/>
                  </a:moveTo>
                  <a:lnTo>
                    <a:pt x="3346840" y="0"/>
                  </a:lnTo>
                  <a:lnTo>
                    <a:pt x="3346840" y="2904799"/>
                  </a:lnTo>
                  <a:lnTo>
                    <a:pt x="0" y="2904799"/>
                  </a:lnTo>
                  <a:close/>
                </a:path>
              </a:pathLst>
            </a:custGeom>
            <a:solidFill>
              <a:srgbClr val="F6EEE7"/>
            </a:solidFill>
          </p:spPr>
        </p:sp>
        <p:sp>
          <p:nvSpPr>
            <p:cNvPr id="7" name="TextBox 7"/>
            <p:cNvSpPr txBox="1"/>
            <p:nvPr/>
          </p:nvSpPr>
          <p:spPr>
            <a:xfrm>
              <a:off x="0" y="-66675"/>
              <a:ext cx="3346840" cy="2971474"/>
            </a:xfrm>
            <a:prstGeom prst="rect">
              <a:avLst/>
            </a:prstGeom>
          </p:spPr>
          <p:txBody>
            <a:bodyPr lIns="50800" tIns="50800" rIns="50800" bIns="50800" rtlCol="0" anchor="ctr"/>
            <a:lstStyle/>
            <a:p>
              <a:pPr algn="ctr">
                <a:lnSpc>
                  <a:spcPts val="3610"/>
                </a:lnSpc>
              </a:pPr>
              <a:endParaRPr/>
            </a:p>
          </p:txBody>
        </p:sp>
      </p:grpSp>
      <p:grpSp>
        <p:nvGrpSpPr>
          <p:cNvPr id="8" name="Group 8"/>
          <p:cNvGrpSpPr/>
          <p:nvPr/>
        </p:nvGrpSpPr>
        <p:grpSpPr>
          <a:xfrm>
            <a:off x="9695861" y="-123731"/>
            <a:ext cx="8753915" cy="10656971"/>
            <a:chOff x="0" y="0"/>
            <a:chExt cx="2305558" cy="2806774"/>
          </a:xfrm>
        </p:grpSpPr>
        <p:sp>
          <p:nvSpPr>
            <p:cNvPr id="9" name="Freeform 9"/>
            <p:cNvSpPr/>
            <p:nvPr/>
          </p:nvSpPr>
          <p:spPr>
            <a:xfrm>
              <a:off x="0" y="0"/>
              <a:ext cx="2305558" cy="2806774"/>
            </a:xfrm>
            <a:custGeom>
              <a:avLst/>
              <a:gdLst/>
              <a:ahLst/>
              <a:cxnLst/>
              <a:rect l="l" t="t" r="r" b="b"/>
              <a:pathLst>
                <a:path w="2305558" h="2806774">
                  <a:moveTo>
                    <a:pt x="0" y="0"/>
                  </a:moveTo>
                  <a:lnTo>
                    <a:pt x="2305558" y="0"/>
                  </a:lnTo>
                  <a:lnTo>
                    <a:pt x="2305558" y="2806774"/>
                  </a:lnTo>
                  <a:lnTo>
                    <a:pt x="0" y="2806774"/>
                  </a:lnTo>
                  <a:close/>
                </a:path>
              </a:pathLst>
            </a:custGeom>
            <a:solidFill>
              <a:srgbClr val="DFC6B0"/>
            </a:solidFill>
          </p:spPr>
        </p:sp>
        <p:sp>
          <p:nvSpPr>
            <p:cNvPr id="10" name="TextBox 10"/>
            <p:cNvSpPr txBox="1"/>
            <p:nvPr/>
          </p:nvSpPr>
          <p:spPr>
            <a:xfrm>
              <a:off x="0" y="-76200"/>
              <a:ext cx="2305558" cy="2882974"/>
            </a:xfrm>
            <a:prstGeom prst="rect">
              <a:avLst/>
            </a:prstGeom>
          </p:spPr>
          <p:txBody>
            <a:bodyPr lIns="50800" tIns="50800" rIns="50800" bIns="50800" rtlCol="0" anchor="ctr"/>
            <a:lstStyle/>
            <a:p>
              <a:pPr algn="ctr">
                <a:lnSpc>
                  <a:spcPts val="3610"/>
                </a:lnSpc>
              </a:pPr>
              <a:endParaRPr/>
            </a:p>
          </p:txBody>
        </p:sp>
      </p:grpSp>
      <p:grpSp>
        <p:nvGrpSpPr>
          <p:cNvPr id="11" name="Group 11"/>
          <p:cNvGrpSpPr/>
          <p:nvPr/>
        </p:nvGrpSpPr>
        <p:grpSpPr>
          <a:xfrm>
            <a:off x="1371163" y="1031700"/>
            <a:ext cx="6808246" cy="1245210"/>
            <a:chOff x="0" y="0"/>
            <a:chExt cx="1924619" cy="352007"/>
          </a:xfrm>
        </p:grpSpPr>
        <p:sp>
          <p:nvSpPr>
            <p:cNvPr id="12" name="Freeform 12"/>
            <p:cNvSpPr/>
            <p:nvPr/>
          </p:nvSpPr>
          <p:spPr>
            <a:xfrm>
              <a:off x="0" y="0"/>
              <a:ext cx="1924619" cy="352007"/>
            </a:xfrm>
            <a:custGeom>
              <a:avLst/>
              <a:gdLst/>
              <a:ahLst/>
              <a:cxnLst/>
              <a:rect l="l" t="t" r="r" b="b"/>
              <a:pathLst>
                <a:path w="1924619" h="352007">
                  <a:moveTo>
                    <a:pt x="0" y="0"/>
                  </a:moveTo>
                  <a:lnTo>
                    <a:pt x="1924619" y="0"/>
                  </a:lnTo>
                  <a:lnTo>
                    <a:pt x="1924619" y="352007"/>
                  </a:lnTo>
                  <a:lnTo>
                    <a:pt x="0" y="352007"/>
                  </a:lnTo>
                  <a:close/>
                </a:path>
              </a:pathLst>
            </a:custGeom>
            <a:solidFill>
              <a:srgbClr val="DFC6B0"/>
            </a:solidFill>
            <a:ln w="190500" cap="sq">
              <a:solidFill>
                <a:srgbClr val="DFC6B0"/>
              </a:solidFill>
              <a:prstDash val="solid"/>
              <a:miter/>
            </a:ln>
          </p:spPr>
        </p:sp>
        <p:sp>
          <p:nvSpPr>
            <p:cNvPr id="13" name="TextBox 13"/>
            <p:cNvSpPr txBox="1"/>
            <p:nvPr/>
          </p:nvSpPr>
          <p:spPr>
            <a:xfrm>
              <a:off x="0" y="-66675"/>
              <a:ext cx="1924619" cy="418682"/>
            </a:xfrm>
            <a:prstGeom prst="rect">
              <a:avLst/>
            </a:prstGeom>
          </p:spPr>
          <p:txBody>
            <a:bodyPr lIns="50800" tIns="50800" rIns="50800" bIns="50800" rtlCol="0" anchor="ctr"/>
            <a:lstStyle/>
            <a:p>
              <a:pPr algn="ctr">
                <a:lnSpc>
                  <a:spcPts val="3610"/>
                </a:lnSpc>
              </a:pPr>
              <a:endParaRPr/>
            </a:p>
          </p:txBody>
        </p:sp>
      </p:grpSp>
      <p:grpSp>
        <p:nvGrpSpPr>
          <p:cNvPr id="14" name="Group 14"/>
          <p:cNvGrpSpPr/>
          <p:nvPr/>
        </p:nvGrpSpPr>
        <p:grpSpPr>
          <a:xfrm>
            <a:off x="523928" y="5964254"/>
            <a:ext cx="896367" cy="526728"/>
            <a:chOff x="0" y="0"/>
            <a:chExt cx="350669" cy="206062"/>
          </a:xfrm>
        </p:grpSpPr>
        <p:sp>
          <p:nvSpPr>
            <p:cNvPr id="15" name="Freeform 15"/>
            <p:cNvSpPr/>
            <p:nvPr/>
          </p:nvSpPr>
          <p:spPr>
            <a:xfrm>
              <a:off x="0" y="0"/>
              <a:ext cx="350669" cy="206062"/>
            </a:xfrm>
            <a:custGeom>
              <a:avLst/>
              <a:gdLst/>
              <a:ahLst/>
              <a:cxnLst/>
              <a:rect l="l" t="t" r="r" b="b"/>
              <a:pathLst>
                <a:path w="350669" h="206062">
                  <a:moveTo>
                    <a:pt x="0" y="0"/>
                  </a:moveTo>
                  <a:lnTo>
                    <a:pt x="350669" y="0"/>
                  </a:lnTo>
                  <a:lnTo>
                    <a:pt x="350669" y="206062"/>
                  </a:lnTo>
                  <a:lnTo>
                    <a:pt x="0" y="206062"/>
                  </a:lnTo>
                  <a:close/>
                </a:path>
              </a:pathLst>
            </a:custGeom>
            <a:solidFill>
              <a:srgbClr val="1E4541"/>
            </a:solidFill>
            <a:ln w="190500" cap="sq">
              <a:solidFill>
                <a:srgbClr val="1E4541"/>
              </a:solidFill>
              <a:prstDash val="solid"/>
              <a:miter/>
            </a:ln>
          </p:spPr>
        </p:sp>
        <p:sp>
          <p:nvSpPr>
            <p:cNvPr id="16" name="TextBox 16"/>
            <p:cNvSpPr txBox="1"/>
            <p:nvPr/>
          </p:nvSpPr>
          <p:spPr>
            <a:xfrm>
              <a:off x="0" y="-76200"/>
              <a:ext cx="350669" cy="282262"/>
            </a:xfrm>
            <a:prstGeom prst="rect">
              <a:avLst/>
            </a:prstGeom>
          </p:spPr>
          <p:txBody>
            <a:bodyPr lIns="50800" tIns="50800" rIns="50800" bIns="50800" rtlCol="0" anchor="ctr"/>
            <a:lstStyle/>
            <a:p>
              <a:pPr algn="ctr">
                <a:lnSpc>
                  <a:spcPts val="4200"/>
                </a:lnSpc>
              </a:pPr>
              <a:endParaRPr/>
            </a:p>
          </p:txBody>
        </p:sp>
      </p:grpSp>
      <p:grpSp>
        <p:nvGrpSpPr>
          <p:cNvPr id="17" name="Group 17"/>
          <p:cNvGrpSpPr/>
          <p:nvPr/>
        </p:nvGrpSpPr>
        <p:grpSpPr>
          <a:xfrm>
            <a:off x="511656" y="4716813"/>
            <a:ext cx="896367" cy="526728"/>
            <a:chOff x="0" y="0"/>
            <a:chExt cx="350669" cy="206062"/>
          </a:xfrm>
        </p:grpSpPr>
        <p:sp>
          <p:nvSpPr>
            <p:cNvPr id="18" name="Freeform 18"/>
            <p:cNvSpPr/>
            <p:nvPr/>
          </p:nvSpPr>
          <p:spPr>
            <a:xfrm>
              <a:off x="0" y="0"/>
              <a:ext cx="350669" cy="206062"/>
            </a:xfrm>
            <a:custGeom>
              <a:avLst/>
              <a:gdLst/>
              <a:ahLst/>
              <a:cxnLst/>
              <a:rect l="l" t="t" r="r" b="b"/>
              <a:pathLst>
                <a:path w="350669" h="206062">
                  <a:moveTo>
                    <a:pt x="0" y="0"/>
                  </a:moveTo>
                  <a:lnTo>
                    <a:pt x="350669" y="0"/>
                  </a:lnTo>
                  <a:lnTo>
                    <a:pt x="350669" y="206062"/>
                  </a:lnTo>
                  <a:lnTo>
                    <a:pt x="0" y="206062"/>
                  </a:lnTo>
                  <a:close/>
                </a:path>
              </a:pathLst>
            </a:custGeom>
            <a:solidFill>
              <a:srgbClr val="1E4541"/>
            </a:solidFill>
            <a:ln w="190500" cap="sq">
              <a:solidFill>
                <a:srgbClr val="1E4541"/>
              </a:solidFill>
              <a:prstDash val="solid"/>
              <a:miter/>
            </a:ln>
          </p:spPr>
        </p:sp>
        <p:sp>
          <p:nvSpPr>
            <p:cNvPr id="19" name="TextBox 19"/>
            <p:cNvSpPr txBox="1"/>
            <p:nvPr/>
          </p:nvSpPr>
          <p:spPr>
            <a:xfrm>
              <a:off x="0" y="-76200"/>
              <a:ext cx="350669" cy="282262"/>
            </a:xfrm>
            <a:prstGeom prst="rect">
              <a:avLst/>
            </a:prstGeom>
          </p:spPr>
          <p:txBody>
            <a:bodyPr lIns="50800" tIns="50800" rIns="50800" bIns="50800" rtlCol="0" anchor="ctr"/>
            <a:lstStyle/>
            <a:p>
              <a:pPr algn="ctr">
                <a:lnSpc>
                  <a:spcPts val="4200"/>
                </a:lnSpc>
              </a:pPr>
              <a:endParaRPr/>
            </a:p>
          </p:txBody>
        </p:sp>
      </p:grpSp>
      <p:sp>
        <p:nvSpPr>
          <p:cNvPr id="27" name="TextBox 27"/>
          <p:cNvSpPr txBox="1"/>
          <p:nvPr/>
        </p:nvSpPr>
        <p:spPr>
          <a:xfrm>
            <a:off x="1632010" y="1158979"/>
            <a:ext cx="6286551" cy="1077218"/>
          </a:xfrm>
          <a:prstGeom prst="rect">
            <a:avLst/>
          </a:prstGeom>
        </p:spPr>
        <p:txBody>
          <a:bodyPr lIns="0" tIns="0" rIns="0" bIns="0" rtlCol="0" anchor="t">
            <a:spAutoFit/>
          </a:bodyPr>
          <a:lstStyle/>
          <a:p>
            <a:pPr algn="ctr">
              <a:lnSpc>
                <a:spcPts val="8400"/>
              </a:lnSpc>
              <a:spcBef>
                <a:spcPct val="0"/>
              </a:spcBef>
            </a:pPr>
            <a:r>
              <a:rPr lang="en-US" sz="6000" b="1">
                <a:solidFill>
                  <a:srgbClr val="004AAD"/>
                </a:solidFill>
                <a:latin typeface="Times New Roman" panose="02020603050405020304" pitchFamily="18" charset="0"/>
                <a:ea typeface="Roboto Bold"/>
                <a:cs typeface="Times New Roman" panose="02020603050405020304" pitchFamily="18" charset="0"/>
                <a:sym typeface="Roboto Bold"/>
              </a:rPr>
              <a:t>MỤC LỤC</a:t>
            </a:r>
          </a:p>
        </p:txBody>
      </p:sp>
      <p:sp>
        <p:nvSpPr>
          <p:cNvPr id="28" name="TextBox 28"/>
          <p:cNvSpPr txBox="1"/>
          <p:nvPr/>
        </p:nvSpPr>
        <p:spPr>
          <a:xfrm>
            <a:off x="772535" y="3436884"/>
            <a:ext cx="399153" cy="533400"/>
          </a:xfrm>
          <a:prstGeom prst="rect">
            <a:avLst/>
          </a:prstGeom>
        </p:spPr>
        <p:txBody>
          <a:bodyPr lIns="0" tIns="0" rIns="0" bIns="0" rtlCol="0" anchor="t">
            <a:spAutoFit/>
          </a:bodyPr>
          <a:lstStyle/>
          <a:p>
            <a:pPr algn="ctr">
              <a:lnSpc>
                <a:spcPts val="4200"/>
              </a:lnSpc>
              <a:spcBef>
                <a:spcPct val="0"/>
              </a:spcBef>
            </a:pPr>
            <a:r>
              <a:rPr lang="en-US" sz="3000" b="1">
                <a:solidFill>
                  <a:srgbClr val="FFFCF8"/>
                </a:solidFill>
                <a:latin typeface="Roboto Bold"/>
                <a:ea typeface="Roboto Bold"/>
                <a:cs typeface="Roboto Bold"/>
                <a:sym typeface="Roboto Bold"/>
              </a:rPr>
              <a:t>I</a:t>
            </a:r>
          </a:p>
        </p:txBody>
      </p:sp>
      <p:sp>
        <p:nvSpPr>
          <p:cNvPr id="29" name="TextBox 29"/>
          <p:cNvSpPr txBox="1"/>
          <p:nvPr/>
        </p:nvSpPr>
        <p:spPr>
          <a:xfrm>
            <a:off x="678085" y="5922818"/>
            <a:ext cx="588053" cy="533400"/>
          </a:xfrm>
          <a:prstGeom prst="rect">
            <a:avLst/>
          </a:prstGeom>
        </p:spPr>
        <p:txBody>
          <a:bodyPr lIns="0" tIns="0" rIns="0" bIns="0" rtlCol="0" anchor="t">
            <a:spAutoFit/>
          </a:bodyPr>
          <a:lstStyle/>
          <a:p>
            <a:pPr algn="ctr">
              <a:lnSpc>
                <a:spcPts val="4200"/>
              </a:lnSpc>
              <a:spcBef>
                <a:spcPct val="0"/>
              </a:spcBef>
            </a:pPr>
            <a:r>
              <a:rPr lang="en-US" sz="3000" b="1" smtClean="0">
                <a:solidFill>
                  <a:srgbClr val="FFFCF8"/>
                </a:solidFill>
                <a:latin typeface="Roboto Bold"/>
                <a:ea typeface="Roboto Bold"/>
                <a:cs typeface="Roboto Bold"/>
                <a:sym typeface="Roboto Bold"/>
              </a:rPr>
              <a:t>III</a:t>
            </a:r>
            <a:endParaRPr lang="en-US" sz="3000" b="1">
              <a:solidFill>
                <a:srgbClr val="FFFCF8"/>
              </a:solidFill>
              <a:latin typeface="Roboto Bold"/>
              <a:ea typeface="Roboto Bold"/>
              <a:cs typeface="Roboto Bold"/>
              <a:sym typeface="Roboto Bold"/>
            </a:endParaRPr>
          </a:p>
        </p:txBody>
      </p:sp>
      <p:sp>
        <p:nvSpPr>
          <p:cNvPr id="30" name="TextBox 30"/>
          <p:cNvSpPr txBox="1"/>
          <p:nvPr/>
        </p:nvSpPr>
        <p:spPr>
          <a:xfrm>
            <a:off x="675338" y="4675738"/>
            <a:ext cx="588053" cy="533400"/>
          </a:xfrm>
          <a:prstGeom prst="rect">
            <a:avLst/>
          </a:prstGeom>
        </p:spPr>
        <p:txBody>
          <a:bodyPr lIns="0" tIns="0" rIns="0" bIns="0" rtlCol="0" anchor="t">
            <a:spAutoFit/>
          </a:bodyPr>
          <a:lstStyle/>
          <a:p>
            <a:pPr algn="ctr">
              <a:lnSpc>
                <a:spcPts val="4200"/>
              </a:lnSpc>
              <a:spcBef>
                <a:spcPct val="0"/>
              </a:spcBef>
            </a:pPr>
            <a:r>
              <a:rPr lang="en-US" sz="3000" b="1">
                <a:solidFill>
                  <a:srgbClr val="FFFCF8"/>
                </a:solidFill>
                <a:latin typeface="Roboto Bold"/>
                <a:ea typeface="Roboto Bold"/>
                <a:cs typeface="Roboto Bold"/>
                <a:sym typeface="Roboto Bold"/>
              </a:rPr>
              <a:t>II</a:t>
            </a:r>
          </a:p>
        </p:txBody>
      </p:sp>
      <p:sp>
        <p:nvSpPr>
          <p:cNvPr id="31" name="TextBox 31"/>
          <p:cNvSpPr txBox="1"/>
          <p:nvPr/>
        </p:nvSpPr>
        <p:spPr>
          <a:xfrm>
            <a:off x="700929" y="7192135"/>
            <a:ext cx="561414" cy="533400"/>
          </a:xfrm>
          <a:prstGeom prst="rect">
            <a:avLst/>
          </a:prstGeom>
        </p:spPr>
        <p:txBody>
          <a:bodyPr lIns="0" tIns="0" rIns="0" bIns="0" rtlCol="0" anchor="t">
            <a:spAutoFit/>
          </a:bodyPr>
          <a:lstStyle/>
          <a:p>
            <a:pPr algn="ctr">
              <a:lnSpc>
                <a:spcPts val="4200"/>
              </a:lnSpc>
              <a:spcBef>
                <a:spcPct val="0"/>
              </a:spcBef>
            </a:pPr>
            <a:r>
              <a:rPr lang="en-US" sz="3000" b="1" smtClean="0">
                <a:solidFill>
                  <a:srgbClr val="FFFCF8"/>
                </a:solidFill>
                <a:latin typeface="Roboto Bold"/>
                <a:ea typeface="Roboto Bold"/>
                <a:cs typeface="Roboto Bold"/>
                <a:sym typeface="Roboto Bold"/>
              </a:rPr>
              <a:t>IV</a:t>
            </a:r>
            <a:endParaRPr lang="en-US" sz="3000" b="1">
              <a:solidFill>
                <a:srgbClr val="FFFCF8"/>
              </a:solidFill>
              <a:latin typeface="Roboto Bold"/>
              <a:ea typeface="Roboto Bold"/>
              <a:cs typeface="Roboto Bold"/>
              <a:sym typeface="Roboto Bold"/>
            </a:endParaRPr>
          </a:p>
        </p:txBody>
      </p:sp>
      <p:sp>
        <p:nvSpPr>
          <p:cNvPr id="33" name="TextBox 33"/>
          <p:cNvSpPr txBox="1"/>
          <p:nvPr/>
        </p:nvSpPr>
        <p:spPr>
          <a:xfrm>
            <a:off x="1632010" y="3533721"/>
            <a:ext cx="7499718" cy="359073"/>
          </a:xfrm>
          <a:prstGeom prst="rect">
            <a:avLst/>
          </a:prstGeom>
        </p:spPr>
        <p:txBody>
          <a:bodyPr lIns="0" tIns="0" rIns="0" bIns="0" rtlCol="0" anchor="t">
            <a:spAutoFit/>
          </a:bodyPr>
          <a:lstStyle/>
          <a:p>
            <a:pPr algn="l">
              <a:lnSpc>
                <a:spcPts val="2800"/>
              </a:lnSpc>
              <a:spcBef>
                <a:spcPct val="0"/>
              </a:spcBef>
            </a:pPr>
            <a:r>
              <a:rPr lang="en-US" sz="2000" b="1" smtClean="0">
                <a:solidFill>
                  <a:srgbClr val="004AAD"/>
                </a:solidFill>
                <a:latin typeface="Times New Roman" panose="02020603050405020304" pitchFamily="18" charset="0"/>
                <a:ea typeface="Roboto Bold"/>
                <a:cs typeface="Times New Roman" panose="02020603050405020304" pitchFamily="18" charset="0"/>
                <a:sym typeface="Roboto Bold"/>
              </a:rPr>
              <a:t>MỞ ĐẦU ĐẶT VẤN ĐỀ</a:t>
            </a:r>
            <a:endParaRPr lang="en-US" sz="2000" b="1">
              <a:solidFill>
                <a:srgbClr val="004AAD"/>
              </a:solidFill>
              <a:latin typeface="Times New Roman" panose="02020603050405020304" pitchFamily="18" charset="0"/>
              <a:ea typeface="Roboto Bold"/>
              <a:cs typeface="Times New Roman" panose="02020603050405020304" pitchFamily="18" charset="0"/>
              <a:sym typeface="Roboto Bold"/>
            </a:endParaRPr>
          </a:p>
        </p:txBody>
      </p:sp>
      <p:sp>
        <p:nvSpPr>
          <p:cNvPr id="34" name="TextBox 34"/>
          <p:cNvSpPr txBox="1"/>
          <p:nvPr/>
        </p:nvSpPr>
        <p:spPr>
          <a:xfrm>
            <a:off x="1628696" y="5881369"/>
            <a:ext cx="7743903" cy="718145"/>
          </a:xfrm>
          <a:prstGeom prst="rect">
            <a:avLst/>
          </a:prstGeom>
        </p:spPr>
        <p:txBody>
          <a:bodyPr wrap="square" lIns="0" tIns="0" rIns="0" bIns="0" rtlCol="0" anchor="t">
            <a:spAutoFit/>
          </a:bodyPr>
          <a:lstStyle/>
          <a:p>
            <a:pPr>
              <a:lnSpc>
                <a:spcPts val="2800"/>
              </a:lnSpc>
              <a:spcBef>
                <a:spcPct val="0"/>
              </a:spcBef>
            </a:pPr>
            <a:r>
              <a:rPr lang="en-US" sz="2000" b="1" spc="84">
                <a:solidFill>
                  <a:srgbClr val="004AAD"/>
                </a:solidFill>
                <a:latin typeface="Times New Roman" panose="02020603050405020304" pitchFamily="18" charset="0"/>
                <a:ea typeface="Roboto Bold"/>
                <a:cs typeface="Times New Roman" panose="02020603050405020304" pitchFamily="18" charset="0"/>
                <a:sym typeface="Roboto Bold"/>
              </a:rPr>
              <a:t> Phần thứ hai:</a:t>
            </a:r>
          </a:p>
          <a:p>
            <a:pPr>
              <a:lnSpc>
                <a:spcPts val="2800"/>
              </a:lnSpc>
              <a:spcBef>
                <a:spcPct val="0"/>
              </a:spcBef>
            </a:pPr>
            <a:r>
              <a:rPr lang="en-US" sz="2000" b="1" spc="84">
                <a:solidFill>
                  <a:srgbClr val="004AAD"/>
                </a:solidFill>
                <a:latin typeface="Times New Roman" panose="02020603050405020304" pitchFamily="18" charset="0"/>
                <a:ea typeface="Roboto Bold"/>
                <a:cs typeface="Times New Roman" panose="02020603050405020304" pitchFamily="18" charset="0"/>
                <a:sym typeface="Roboto Bold"/>
              </a:rPr>
              <a:t>KẾ HOẠCH SỐ 316/KH-UBND CỦA UBND TỈNH CAO BẰNG</a:t>
            </a:r>
          </a:p>
        </p:txBody>
      </p:sp>
      <p:sp>
        <p:nvSpPr>
          <p:cNvPr id="35" name="TextBox 35"/>
          <p:cNvSpPr txBox="1"/>
          <p:nvPr/>
        </p:nvSpPr>
        <p:spPr>
          <a:xfrm>
            <a:off x="1628697" y="4633928"/>
            <a:ext cx="7499718" cy="718145"/>
          </a:xfrm>
          <a:prstGeom prst="rect">
            <a:avLst/>
          </a:prstGeom>
        </p:spPr>
        <p:txBody>
          <a:bodyPr lIns="0" tIns="0" rIns="0" bIns="0" rtlCol="0" anchor="t">
            <a:spAutoFit/>
          </a:bodyPr>
          <a:lstStyle/>
          <a:p>
            <a:pPr>
              <a:lnSpc>
                <a:spcPts val="2800"/>
              </a:lnSpc>
              <a:spcBef>
                <a:spcPct val="0"/>
              </a:spcBef>
            </a:pPr>
            <a:r>
              <a:rPr lang="en-US" sz="2000" b="1" spc="84">
                <a:solidFill>
                  <a:srgbClr val="004AAD"/>
                </a:solidFill>
                <a:latin typeface="Times New Roman" panose="02020603050405020304" pitchFamily="18" charset="0"/>
                <a:ea typeface="Roboto Bold"/>
                <a:cs typeface="Times New Roman" panose="02020603050405020304" pitchFamily="18" charset="0"/>
                <a:sym typeface="Roboto Bold"/>
              </a:rPr>
              <a:t>Phần thứ nhất:</a:t>
            </a:r>
          </a:p>
          <a:p>
            <a:pPr>
              <a:lnSpc>
                <a:spcPts val="2800"/>
              </a:lnSpc>
              <a:spcBef>
                <a:spcPct val="0"/>
              </a:spcBef>
            </a:pPr>
            <a:r>
              <a:rPr lang="en-US" sz="2000" b="1" spc="84">
                <a:solidFill>
                  <a:srgbClr val="004AAD"/>
                </a:solidFill>
                <a:latin typeface="Times New Roman" panose="02020603050405020304" pitchFamily="18" charset="0"/>
                <a:ea typeface="Roboto Bold"/>
                <a:cs typeface="Times New Roman" panose="02020603050405020304" pitchFamily="18" charset="0"/>
                <a:sym typeface="Roboto Bold"/>
              </a:rPr>
              <a:t>NỘI DUNG CHÍNH KẾ HOẠCH SỐ 56-KH/TU</a:t>
            </a:r>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1933" y="1859313"/>
            <a:ext cx="7620000" cy="5715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762000" y="517525"/>
            <a:ext cx="6442508" cy="1292662"/>
          </a:xfrm>
          <a:prstGeom prst="rect">
            <a:avLst/>
          </a:prstGeom>
        </p:spPr>
        <p:txBody>
          <a:bodyPr lIns="0" tIns="0" rIns="0" bIns="0" rtlCol="0" anchor="t">
            <a:spAutoFit/>
          </a:bodyPr>
          <a:lstStyle/>
          <a:p>
            <a:pPr algn="just"/>
            <a:r>
              <a:rPr lang="vi-VN" sz="2800" b="1">
                <a:solidFill>
                  <a:srgbClr val="004AAD"/>
                </a:solidFill>
                <a:latin typeface="Times New Roman" panose="02020603050405020304" pitchFamily="18" charset="0"/>
                <a:ea typeface="Roboto Bold"/>
                <a:cs typeface="Times New Roman" panose="02020603050405020304" pitchFamily="18" charset="0"/>
                <a:sym typeface="Roboto Bold"/>
              </a:rPr>
              <a:t>3. Phát triển nguồn cung và hạ tầng năng lượng, đảm bảo vững chắc an ninh năng lượng, đáp ứng yêu cầu tăng trưởng </a:t>
            </a:r>
            <a:endParaRPr lang="en-US" sz="2800" b="1">
              <a:solidFill>
                <a:srgbClr val="004AAD"/>
              </a:solidFill>
              <a:latin typeface="Times New Roman" panose="02020603050405020304" pitchFamily="18" charset="0"/>
              <a:ea typeface="Roboto Bold"/>
              <a:cs typeface="Times New Roman" panose="02020603050405020304" pitchFamily="18" charset="0"/>
              <a:sym typeface="Roboto Bold"/>
            </a:endParaRPr>
          </a:p>
        </p:txBody>
      </p:sp>
      <p:sp>
        <p:nvSpPr>
          <p:cNvPr id="8" name="TextBox 8"/>
          <p:cNvSpPr txBox="1"/>
          <p:nvPr/>
        </p:nvSpPr>
        <p:spPr>
          <a:xfrm>
            <a:off x="9753600" y="952500"/>
            <a:ext cx="7401814" cy="8348439"/>
          </a:xfrm>
          <a:prstGeom prst="rect">
            <a:avLst/>
          </a:prstGeom>
        </p:spPr>
        <p:txBody>
          <a:bodyPr lIns="0" tIns="0" rIns="0" bIns="0" rtlCol="0" anchor="t">
            <a:spAutoFit/>
          </a:bodyPr>
          <a:lstStyle/>
          <a:p>
            <a:pPr marL="285750" indent="-285750" algn="just">
              <a:lnSpc>
                <a:spcPts val="3114"/>
              </a:lnSpc>
              <a:buFont typeface="Wingdings" panose="05000000000000000000" pitchFamily="2" charset="2"/>
              <a:buChar char="Ø"/>
            </a:pPr>
            <a:r>
              <a:rPr lang="vi-VN" sz="2400" b="1" spc="16">
                <a:solidFill>
                  <a:srgbClr val="004AAD"/>
                </a:solidFill>
                <a:latin typeface="+mj-lt"/>
                <a:ea typeface="Roboto"/>
                <a:cs typeface="Roboto"/>
                <a:sym typeface="Roboto"/>
              </a:rPr>
              <a:t>Về phát triển hạ tầng năng lượng hiện đại, thông minh, bền vững, kết nối khu vực hiệu quả:  </a:t>
            </a:r>
            <a:r>
              <a:rPr lang="vi-VN" sz="2000" spc="16">
                <a:solidFill>
                  <a:srgbClr val="004AAD"/>
                </a:solidFill>
                <a:latin typeface="+mj-lt"/>
                <a:ea typeface="Roboto"/>
                <a:cs typeface="Roboto"/>
                <a:sym typeface="Roboto"/>
              </a:rPr>
              <a:t>Từng bước hoàn thiện hệ thống hạ tầng điện trên địa bàn tỉnh theo hướng đồng bộ, an toàn, tin cậy, phù hợp với điều kiện thực tế; đẩy mạnh ứng dụng công nghệ thông tin, chuyển đổi số trong quản lý, giám sát, điều hành và vận hành hệ thống điện nhằm nâng cao độ tin cậy cung cấp điện và chất lượng dịch vụ điện. Tập trung đầu tư, nâng cấp lưới điện truyền tải và phân phối gắn với phát triển nguồn điện, ưu tiên các công trình 110 kV, lưới trung áp và hạ áp tại khu vực vùng sâu, vùng xa, biên giới và các địa bàn có phụ tải tăng cao; bảo đảm khả năng tiếp nhận các nguồn điện mới, nhất là năng lượng tái tạo, giảm tổn thất điện năng, hạn chế sự cố và thời gian mất điện kéo dài. Từng bước hiện đại hóa công tác điều độ, quản lý vận hành hệ thống điện, nâng cao khả năng chống chịu của lưới điện trước thiên tai; huy động các nguồn lực hợp pháp để đầu tư phát triển hạ tầng điện theo quy hoạch, khuyến khích sự tham gia của khu vực tư nhân đối với các hạng mục phù hợp, đồng thời bảo đảm vai trò quản lý, kiểm soát của Nhà nước đối với các công trình điện trọng yếu, phục vụ mục tiêu bảo đảm an ninh năng lượng và phát triển kinh tế - xã hội của tỉnh. </a:t>
            </a:r>
            <a:endParaRPr lang="en-US" sz="2000" spc="16" smtClean="0">
              <a:solidFill>
                <a:srgbClr val="004AAD"/>
              </a:solidFill>
              <a:latin typeface="+mj-lt"/>
              <a:ea typeface="Roboto"/>
              <a:cs typeface="Roboto"/>
              <a:sym typeface="Roboto"/>
            </a:endParaRPr>
          </a:p>
          <a:p>
            <a:pPr marL="285750" indent="-285750" algn="just">
              <a:lnSpc>
                <a:spcPts val="3114"/>
              </a:lnSpc>
              <a:buFont typeface="Wingdings" panose="05000000000000000000" pitchFamily="2" charset="2"/>
              <a:buChar char="Ø"/>
            </a:pPr>
            <a:endParaRPr lang="en-US" sz="2400" spc="16">
              <a:solidFill>
                <a:srgbClr val="004AAD"/>
              </a:solidFill>
              <a:latin typeface="+mj-lt"/>
              <a:ea typeface="Roboto"/>
              <a:cs typeface="Roboto"/>
              <a:sym typeface="Roboto"/>
            </a:endParaRPr>
          </a:p>
        </p:txBody>
      </p:sp>
      <p:sp>
        <p:nvSpPr>
          <p:cNvPr id="37" name="TextBox 37"/>
          <p:cNvSpPr txBox="1"/>
          <p:nvPr/>
        </p:nvSpPr>
        <p:spPr>
          <a:xfrm>
            <a:off x="9209879" y="8162356"/>
            <a:ext cx="346998" cy="309574"/>
          </a:xfrm>
          <a:prstGeom prst="rect">
            <a:avLst/>
          </a:prstGeom>
        </p:spPr>
        <p:txBody>
          <a:bodyPr lIns="0" tIns="0" rIns="0" bIns="0" rtlCol="0" anchor="t">
            <a:spAutoFit/>
          </a:bodyPr>
          <a:lstStyle/>
          <a:p>
            <a:pPr algn="ctr">
              <a:lnSpc>
                <a:spcPts val="2266"/>
              </a:lnSpc>
            </a:pPr>
            <a:r>
              <a:rPr lang="en-US" sz="2041" b="1">
                <a:solidFill>
                  <a:srgbClr val="FFFFFF"/>
                </a:solidFill>
                <a:latin typeface="Roboto Bold"/>
                <a:ea typeface="Roboto Bold"/>
                <a:cs typeface="Roboto Bold"/>
                <a:sym typeface="Roboto Bold"/>
              </a:rPr>
              <a:t>4</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47900"/>
            <a:ext cx="8458200" cy="6437376"/>
          </a:xfrm>
          <a:prstGeom prst="rect">
            <a:avLst/>
          </a:prstGeom>
        </p:spPr>
      </p:pic>
    </p:spTree>
    <p:extLst>
      <p:ext uri="{BB962C8B-B14F-4D97-AF65-F5344CB8AC3E}">
        <p14:creationId xmlns:p14="http://schemas.microsoft.com/office/powerpoint/2010/main" val="226993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grpSp>
        <p:nvGrpSpPr>
          <p:cNvPr id="2" name="Group 2"/>
          <p:cNvGrpSpPr/>
          <p:nvPr/>
        </p:nvGrpSpPr>
        <p:grpSpPr>
          <a:xfrm>
            <a:off x="-152636" y="-130831"/>
            <a:ext cx="1399161" cy="10592271"/>
            <a:chOff x="0" y="0"/>
            <a:chExt cx="420937" cy="3186683"/>
          </a:xfrm>
        </p:grpSpPr>
        <p:sp>
          <p:nvSpPr>
            <p:cNvPr id="3" name="Freeform 3"/>
            <p:cNvSpPr/>
            <p:nvPr/>
          </p:nvSpPr>
          <p:spPr>
            <a:xfrm>
              <a:off x="0" y="0"/>
              <a:ext cx="420937" cy="3186683"/>
            </a:xfrm>
            <a:custGeom>
              <a:avLst/>
              <a:gdLst/>
              <a:ahLst/>
              <a:cxnLst/>
              <a:rect l="l" t="t" r="r" b="b"/>
              <a:pathLst>
                <a:path w="420937" h="3186683">
                  <a:moveTo>
                    <a:pt x="0" y="0"/>
                  </a:moveTo>
                  <a:lnTo>
                    <a:pt x="420937" y="0"/>
                  </a:lnTo>
                  <a:lnTo>
                    <a:pt x="420937" y="3186683"/>
                  </a:lnTo>
                  <a:lnTo>
                    <a:pt x="0" y="3186683"/>
                  </a:lnTo>
                  <a:close/>
                </a:path>
              </a:pathLst>
            </a:custGeom>
            <a:solidFill>
              <a:srgbClr val="EBE2D6"/>
            </a:solidFill>
          </p:spPr>
        </p:sp>
        <p:sp>
          <p:nvSpPr>
            <p:cNvPr id="4" name="TextBox 4"/>
            <p:cNvSpPr txBox="1"/>
            <p:nvPr/>
          </p:nvSpPr>
          <p:spPr>
            <a:xfrm>
              <a:off x="0" y="-38100"/>
              <a:ext cx="420937" cy="3224783"/>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367469" y="255581"/>
            <a:ext cx="6871531" cy="1292662"/>
          </a:xfrm>
          <a:prstGeom prst="rect">
            <a:avLst/>
          </a:prstGeom>
        </p:spPr>
        <p:txBody>
          <a:bodyPr wrap="square" lIns="0" tIns="0" rIns="0" bIns="0" rtlCol="0" anchor="t">
            <a:spAutoFit/>
          </a:bodyPr>
          <a:lstStyle/>
          <a:p>
            <a:pPr algn="just"/>
            <a:r>
              <a:rPr lang="vi-VN" sz="2800" b="1" spc="-148" smtClean="0">
                <a:solidFill>
                  <a:srgbClr val="004AAD"/>
                </a:solidFill>
                <a:latin typeface="+mj-lt"/>
                <a:ea typeface="Roboto Bold"/>
                <a:cs typeface="Roboto Bold"/>
                <a:sym typeface="Roboto Bold"/>
              </a:rPr>
              <a:t>4</a:t>
            </a:r>
            <a:r>
              <a:rPr lang="vi-VN" sz="2800" b="1" spc="-148">
                <a:solidFill>
                  <a:srgbClr val="004AAD"/>
                </a:solidFill>
                <a:latin typeface="+mj-lt"/>
                <a:ea typeface="Roboto Bold"/>
                <a:cs typeface="Roboto Bold"/>
                <a:sym typeface="Roboto Bold"/>
              </a:rPr>
              <a:t>. Đẩy mạnh tiết kiệm năng lượng, bảo vệ môi trường và ứng phó với biến đổi khí hậu, thực hiện linh hoạt cam kết quốc tế và giảm phát thải </a:t>
            </a:r>
            <a:endParaRPr lang="en-US" sz="2800" b="1" spc="-148">
              <a:solidFill>
                <a:srgbClr val="004AAD"/>
              </a:solidFill>
              <a:latin typeface="+mj-lt"/>
              <a:ea typeface="Roboto Bold"/>
              <a:cs typeface="Roboto Bold"/>
              <a:sym typeface="Roboto Bold"/>
            </a:endParaRPr>
          </a:p>
        </p:txBody>
      </p:sp>
      <p:sp>
        <p:nvSpPr>
          <p:cNvPr id="37" name="TextBox 37"/>
          <p:cNvSpPr txBox="1"/>
          <p:nvPr/>
        </p:nvSpPr>
        <p:spPr>
          <a:xfrm>
            <a:off x="9372600" y="1905244"/>
            <a:ext cx="7401814" cy="7135736"/>
          </a:xfrm>
          <a:prstGeom prst="rect">
            <a:avLst/>
          </a:prstGeom>
        </p:spPr>
        <p:txBody>
          <a:bodyPr lIns="0" tIns="0" rIns="0" bIns="0" rtlCol="0" anchor="t">
            <a:spAutoFit/>
          </a:bodyPr>
          <a:lstStyle/>
          <a:p>
            <a:pPr marL="285750" indent="-285750" algn="just">
              <a:lnSpc>
                <a:spcPts val="3114"/>
              </a:lnSpc>
              <a:buFont typeface="Wingdings" panose="05000000000000000000" pitchFamily="2" charset="2"/>
              <a:buChar char="Ø"/>
            </a:pPr>
            <a:r>
              <a:rPr lang="vi-VN" sz="2400" spc="16">
                <a:solidFill>
                  <a:srgbClr val="004AAD"/>
                </a:solidFill>
                <a:latin typeface="+mj-lt"/>
                <a:ea typeface="Roboto"/>
                <a:cs typeface="Roboto"/>
                <a:sym typeface="Roboto"/>
              </a:rPr>
              <a:t>Tăng cường thực thi Luật sử dụng năng lượng tiết kiệm và hiệu quả; xây dựng cơ chế khuyến khích các hộ tiêu thụ sử dụng năng lượng sạch, tái tạo, nhất là trong công nghiệp, xây dựng, nông nghiệp và giao thông. Đẩy mạnh thực hiện Chương trình quốc gia về sử dụng năng lượng tiết kiệm và hiệu quả giai đoạn đến năm 2030 trên địa bàn tỉnh và phối hợp với các bộ, ngành liên quan thực hiện Chương trình quản lý nhu cầu điện quốc gia. </a:t>
            </a:r>
            <a:endParaRPr lang="en-US" sz="2400" spc="16" smtClean="0">
              <a:solidFill>
                <a:srgbClr val="004AAD"/>
              </a:solidFill>
              <a:latin typeface="+mj-lt"/>
              <a:ea typeface="Roboto"/>
              <a:cs typeface="Roboto"/>
              <a:sym typeface="Roboto"/>
            </a:endParaRPr>
          </a:p>
          <a:p>
            <a:pPr marL="285750" indent="-285750" algn="just">
              <a:lnSpc>
                <a:spcPts val="3114"/>
              </a:lnSpc>
              <a:buFont typeface="Wingdings" panose="05000000000000000000" pitchFamily="2" charset="2"/>
              <a:buChar char="Ø"/>
            </a:pPr>
            <a:endParaRPr lang="en-US" sz="2400" spc="16">
              <a:solidFill>
                <a:srgbClr val="004AAD"/>
              </a:solidFill>
              <a:latin typeface="+mj-lt"/>
              <a:ea typeface="Roboto"/>
              <a:cs typeface="Roboto"/>
              <a:sym typeface="Roboto"/>
            </a:endParaRPr>
          </a:p>
          <a:p>
            <a:pPr marL="285750" indent="-285750" algn="just">
              <a:lnSpc>
                <a:spcPts val="3114"/>
              </a:lnSpc>
              <a:buFont typeface="Wingdings" panose="05000000000000000000" pitchFamily="2" charset="2"/>
              <a:buChar char="Ø"/>
            </a:pPr>
            <a:r>
              <a:rPr lang="vi-VN" sz="2400" spc="16">
                <a:solidFill>
                  <a:srgbClr val="004AAD"/>
                </a:solidFill>
                <a:latin typeface="+mj-lt"/>
                <a:ea typeface="Roboto"/>
                <a:cs typeface="Roboto"/>
                <a:sym typeface="Roboto"/>
              </a:rPr>
              <a:t>Rà soát lại các lĩnh vực sản xuất tiêu thụ năng lượng, đặc biệt là các cơ sở sản xuất công nghiệp chế biến sâu khoáng sản để giảm thiểu cường độ năng lượng. Khuyến khích doanh nghiệp đầu tư công nghệ mới, hiệu suất cao đối với các dự án công nghiệp đảm bảo có hiệu quả về kinh tế - xã hội. Không cấp phép đầu tư đối với các dự án sử dụng công nghệ lạc hậu, tiêu tốn nhiều năng lượng. Có chính sách hỗ trợ các mô hình tự sản xuất và sử dụng năng lượng sạch. </a:t>
            </a:r>
            <a:endParaRPr lang="en-US" sz="2400" spc="16">
              <a:solidFill>
                <a:srgbClr val="004AAD"/>
              </a:solidFill>
              <a:latin typeface="+mj-lt"/>
              <a:ea typeface="Roboto"/>
              <a:cs typeface="Roboto"/>
              <a:sym typeface="Roboto"/>
            </a:endParaRPr>
          </a:p>
        </p:txBody>
      </p:sp>
      <p:pic>
        <p:nvPicPr>
          <p:cNvPr id="42"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5" y="2473276"/>
            <a:ext cx="8995012" cy="59996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636" y="-130831"/>
            <a:ext cx="1399161" cy="10592271"/>
            <a:chOff x="0" y="0"/>
            <a:chExt cx="420937" cy="3186683"/>
          </a:xfrm>
        </p:grpSpPr>
        <p:sp>
          <p:nvSpPr>
            <p:cNvPr id="3" name="Freeform 3"/>
            <p:cNvSpPr/>
            <p:nvPr/>
          </p:nvSpPr>
          <p:spPr>
            <a:xfrm>
              <a:off x="0" y="0"/>
              <a:ext cx="420937" cy="3186683"/>
            </a:xfrm>
            <a:custGeom>
              <a:avLst/>
              <a:gdLst/>
              <a:ahLst/>
              <a:cxnLst/>
              <a:rect l="l" t="t" r="r" b="b"/>
              <a:pathLst>
                <a:path w="420937" h="3186683">
                  <a:moveTo>
                    <a:pt x="0" y="0"/>
                  </a:moveTo>
                  <a:lnTo>
                    <a:pt x="420937" y="0"/>
                  </a:lnTo>
                  <a:lnTo>
                    <a:pt x="420937" y="3186683"/>
                  </a:lnTo>
                  <a:lnTo>
                    <a:pt x="0" y="3186683"/>
                  </a:lnTo>
                  <a:close/>
                </a:path>
              </a:pathLst>
            </a:custGeom>
            <a:solidFill>
              <a:srgbClr val="EBE2D6"/>
            </a:solidFill>
          </p:spPr>
        </p:sp>
        <p:sp>
          <p:nvSpPr>
            <p:cNvPr id="4" name="TextBox 4"/>
            <p:cNvSpPr txBox="1"/>
            <p:nvPr/>
          </p:nvSpPr>
          <p:spPr>
            <a:xfrm>
              <a:off x="0" y="-38100"/>
              <a:ext cx="420937" cy="3224783"/>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367469" y="255581"/>
            <a:ext cx="6871531" cy="1292662"/>
          </a:xfrm>
          <a:prstGeom prst="rect">
            <a:avLst/>
          </a:prstGeom>
        </p:spPr>
        <p:txBody>
          <a:bodyPr wrap="square" lIns="0" tIns="0" rIns="0" bIns="0" rtlCol="0" anchor="t">
            <a:spAutoFit/>
          </a:bodyPr>
          <a:lstStyle/>
          <a:p>
            <a:pPr algn="just"/>
            <a:r>
              <a:rPr lang="vi-VN" sz="2800" b="1" spc="-148" smtClean="0">
                <a:solidFill>
                  <a:srgbClr val="004AAD"/>
                </a:solidFill>
                <a:latin typeface="+mj-lt"/>
                <a:ea typeface="Roboto Bold"/>
                <a:cs typeface="Roboto Bold"/>
                <a:sym typeface="Roboto Bold"/>
              </a:rPr>
              <a:t>4</a:t>
            </a:r>
            <a:r>
              <a:rPr lang="vi-VN" sz="2800" b="1" spc="-148">
                <a:solidFill>
                  <a:srgbClr val="004AAD"/>
                </a:solidFill>
                <a:latin typeface="+mj-lt"/>
                <a:ea typeface="Roboto Bold"/>
                <a:cs typeface="Roboto Bold"/>
                <a:sym typeface="Roboto Bold"/>
              </a:rPr>
              <a:t>. Đẩy mạnh tiết kiệm năng lượng, bảo vệ môi trường và ứng phó với biến đổi khí hậu, thực hiện linh hoạt cam kết quốc tế và giảm phát thải </a:t>
            </a:r>
            <a:endParaRPr lang="en-US" sz="2800" b="1" spc="-148">
              <a:solidFill>
                <a:srgbClr val="004AAD"/>
              </a:solidFill>
              <a:latin typeface="+mj-lt"/>
              <a:ea typeface="Roboto Bold"/>
              <a:cs typeface="Roboto Bold"/>
              <a:sym typeface="Roboto Bold"/>
            </a:endParaRPr>
          </a:p>
        </p:txBody>
      </p:sp>
      <p:sp>
        <p:nvSpPr>
          <p:cNvPr id="37" name="TextBox 37"/>
          <p:cNvSpPr txBox="1"/>
          <p:nvPr/>
        </p:nvSpPr>
        <p:spPr>
          <a:xfrm>
            <a:off x="9448800" y="2988842"/>
            <a:ext cx="7401814" cy="4352923"/>
          </a:xfrm>
          <a:prstGeom prst="rect">
            <a:avLst/>
          </a:prstGeom>
        </p:spPr>
        <p:txBody>
          <a:bodyPr lIns="0" tIns="0" rIns="0" bIns="0" rtlCol="0" anchor="t">
            <a:spAutoFit/>
          </a:bodyPr>
          <a:lstStyle/>
          <a:p>
            <a:pPr marL="285750" indent="-285750" algn="just">
              <a:lnSpc>
                <a:spcPts val="3114"/>
              </a:lnSpc>
              <a:buFont typeface="Wingdings" panose="05000000000000000000" pitchFamily="2" charset="2"/>
              <a:buChar char="Ø"/>
            </a:pPr>
            <a:r>
              <a:rPr lang="vi-VN" sz="2400" spc="16">
                <a:solidFill>
                  <a:srgbClr val="004AAD"/>
                </a:solidFill>
                <a:latin typeface="+mj-lt"/>
                <a:ea typeface="Roboto"/>
                <a:cs typeface="Roboto"/>
                <a:sym typeface="Roboto"/>
              </a:rPr>
              <a:t>Xây dựng và cập nhật thường xuyên kịch bản, thực hiện các giải pháp ứng phó với biến đổi khí hậu, phòng, chống thiên tai ngay từ quá trình lựa chọn vị trí dự án, thiết kế, xây dựng công trình đến sản xuất, vận hành, bảo đảm an toàn ngành năng lượng. Chú trọng sửa chữa, nâng cấp, sử dụng lại nguồn nước các đập thủy điện, rà soát quy trình vận hành, hiện đại hóa hệ thống quan trắc, cảnh báo, bảo đảm tuyệt đối an toàn công trình và vùng hạ du. Thúc đẩy hợp tác quốc tế trong ứng phó với biến đổi khí hậu, tăng cường chia sẻ kinh nghiệm, chuyển giao công nghệ xanh từ các quốc gia tiên tiến. </a:t>
            </a:r>
            <a:endParaRPr lang="en-US" sz="2400" spc="16">
              <a:solidFill>
                <a:srgbClr val="004AAD"/>
              </a:solidFill>
              <a:latin typeface="+mj-lt"/>
              <a:ea typeface="Roboto"/>
              <a:cs typeface="Roboto"/>
              <a:sym typeface="Roboto"/>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5" y="2061296"/>
            <a:ext cx="8839436" cy="6620945"/>
          </a:xfrm>
          <a:prstGeom prst="rect">
            <a:avLst/>
          </a:prstGeom>
        </p:spPr>
      </p:pic>
    </p:spTree>
    <p:extLst>
      <p:ext uri="{BB962C8B-B14F-4D97-AF65-F5344CB8AC3E}">
        <p14:creationId xmlns:p14="http://schemas.microsoft.com/office/powerpoint/2010/main" val="22072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636" y="-130831"/>
            <a:ext cx="1399161" cy="10592271"/>
            <a:chOff x="0" y="0"/>
            <a:chExt cx="420937" cy="3186683"/>
          </a:xfrm>
        </p:grpSpPr>
        <p:sp>
          <p:nvSpPr>
            <p:cNvPr id="3" name="Freeform 3"/>
            <p:cNvSpPr/>
            <p:nvPr/>
          </p:nvSpPr>
          <p:spPr>
            <a:xfrm>
              <a:off x="0" y="0"/>
              <a:ext cx="420937" cy="3186683"/>
            </a:xfrm>
            <a:custGeom>
              <a:avLst/>
              <a:gdLst/>
              <a:ahLst/>
              <a:cxnLst/>
              <a:rect l="l" t="t" r="r" b="b"/>
              <a:pathLst>
                <a:path w="420937" h="3186683">
                  <a:moveTo>
                    <a:pt x="0" y="0"/>
                  </a:moveTo>
                  <a:lnTo>
                    <a:pt x="420937" y="0"/>
                  </a:lnTo>
                  <a:lnTo>
                    <a:pt x="420937" y="3186683"/>
                  </a:lnTo>
                  <a:lnTo>
                    <a:pt x="0" y="3186683"/>
                  </a:lnTo>
                  <a:close/>
                </a:path>
              </a:pathLst>
            </a:custGeom>
            <a:solidFill>
              <a:srgbClr val="EBE2D6"/>
            </a:solidFill>
          </p:spPr>
        </p:sp>
        <p:sp>
          <p:nvSpPr>
            <p:cNvPr id="4" name="TextBox 4"/>
            <p:cNvSpPr txBox="1"/>
            <p:nvPr/>
          </p:nvSpPr>
          <p:spPr>
            <a:xfrm>
              <a:off x="0" y="-38100"/>
              <a:ext cx="420937" cy="3224783"/>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367469" y="255581"/>
            <a:ext cx="6871531" cy="1292662"/>
          </a:xfrm>
          <a:prstGeom prst="rect">
            <a:avLst/>
          </a:prstGeom>
        </p:spPr>
        <p:txBody>
          <a:bodyPr wrap="square" lIns="0" tIns="0" rIns="0" bIns="0" rtlCol="0" anchor="t">
            <a:spAutoFit/>
          </a:bodyPr>
          <a:lstStyle/>
          <a:p>
            <a:pPr algn="just"/>
            <a:r>
              <a:rPr lang="vi-VN" sz="2800" b="1" spc="-148">
                <a:solidFill>
                  <a:srgbClr val="004AAD"/>
                </a:solidFill>
                <a:latin typeface="+mj-lt"/>
                <a:ea typeface="Roboto Bold"/>
                <a:cs typeface="Roboto Bold"/>
                <a:sym typeface="Roboto Bold"/>
              </a:rPr>
              <a:t>5. Tập trung huy động mọi nguồn lực xã hội, khuyến khích mạnh mẽ khu vực tư nhân tham gia phát triển năng lượng </a:t>
            </a:r>
            <a:endParaRPr lang="en-US" sz="2800" b="1" spc="-148">
              <a:solidFill>
                <a:srgbClr val="004AAD"/>
              </a:solidFill>
              <a:latin typeface="+mj-lt"/>
              <a:ea typeface="Roboto Bold"/>
              <a:cs typeface="Roboto Bold"/>
              <a:sym typeface="Roboto Bold"/>
            </a:endParaRPr>
          </a:p>
        </p:txBody>
      </p:sp>
      <p:sp>
        <p:nvSpPr>
          <p:cNvPr id="37" name="TextBox 37"/>
          <p:cNvSpPr txBox="1"/>
          <p:nvPr/>
        </p:nvSpPr>
        <p:spPr>
          <a:xfrm>
            <a:off x="9372600" y="1905244"/>
            <a:ext cx="7401814" cy="5168081"/>
          </a:xfrm>
          <a:prstGeom prst="rect">
            <a:avLst/>
          </a:prstGeom>
        </p:spPr>
        <p:txBody>
          <a:bodyPr lIns="0" tIns="0" rIns="0" bIns="0" rtlCol="0" anchor="t">
            <a:spAutoFit/>
          </a:bodyPr>
          <a:lstStyle/>
          <a:p>
            <a:pPr marL="285750" indent="-285750" algn="just">
              <a:lnSpc>
                <a:spcPts val="3114"/>
              </a:lnSpc>
              <a:buFont typeface="Wingdings" panose="05000000000000000000" pitchFamily="2" charset="2"/>
              <a:buChar char="Ø"/>
            </a:pPr>
            <a:r>
              <a:rPr lang="vi-VN" sz="2400" spc="16">
                <a:solidFill>
                  <a:srgbClr val="004AAD"/>
                </a:solidFill>
                <a:latin typeface="+mj-lt"/>
                <a:ea typeface="Roboto"/>
                <a:cs typeface="Roboto"/>
                <a:sym typeface="Roboto"/>
              </a:rPr>
              <a:t>Tạo lập môi trường thuận lợi, minh bạch; công khai quy hoạch, danh mục các dự án đầu tư, xoá bỏ mọi rào cản để thu hút, khuyến khích tư nhân tham gia đầu tư, phát triển các dự án năng lượng, chú trọng những dự án phát điện và các hoạt động bán buôn, bán lẻ điện theo cơ chế thị trường. </a:t>
            </a:r>
            <a:endParaRPr lang="en-US" sz="2400" spc="16">
              <a:solidFill>
                <a:srgbClr val="004AAD"/>
              </a:solidFill>
              <a:latin typeface="+mj-lt"/>
              <a:ea typeface="Roboto"/>
              <a:cs typeface="Roboto"/>
              <a:sym typeface="Roboto"/>
            </a:endParaRPr>
          </a:p>
          <a:p>
            <a:pPr marL="285750" indent="-285750" algn="just">
              <a:lnSpc>
                <a:spcPts val="3114"/>
              </a:lnSpc>
              <a:buFont typeface="Wingdings" panose="05000000000000000000" pitchFamily="2" charset="2"/>
              <a:buChar char="Ø"/>
            </a:pPr>
            <a:r>
              <a:rPr lang="vi-VN" sz="2400" spc="16">
                <a:solidFill>
                  <a:srgbClr val="004AAD"/>
                </a:solidFill>
                <a:latin typeface="+mj-lt"/>
                <a:ea typeface="Roboto"/>
                <a:cs typeface="Roboto"/>
                <a:sym typeface="Roboto"/>
              </a:rPr>
              <a:t>Đẩy mạnh giao quyền tự chủ, tự quyết, tự chịu trách nhiệm của doanh nghiệp. Ưu tiên đầu tư phát triển hạ tầng năng lượng bền vững; xác định danh mục hạ tầng năng lượng có thể dùng chung và xây dựng cơ chế dùng chung phù hợp với cơ chế thị trường. Thực hiện xã hội hoá tối đa trong đầu tư và khai thác, sử dụng cơ sở vật chất, dịch vụ ngành năng lượng. </a:t>
            </a:r>
            <a:endParaRPr lang="en-US" sz="2400" spc="16">
              <a:solidFill>
                <a:srgbClr val="004AAD"/>
              </a:solidFill>
              <a:latin typeface="+mj-lt"/>
              <a:ea typeface="Roboto"/>
              <a:cs typeface="Roboto"/>
              <a:sym typeface="Roboto"/>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178" y="1901780"/>
            <a:ext cx="8740533" cy="6135854"/>
          </a:xfrm>
          <a:prstGeom prst="rect">
            <a:avLst/>
          </a:prstGeom>
        </p:spPr>
      </p:pic>
    </p:spTree>
    <p:extLst>
      <p:ext uri="{BB962C8B-B14F-4D97-AF65-F5344CB8AC3E}">
        <p14:creationId xmlns:p14="http://schemas.microsoft.com/office/powerpoint/2010/main" val="5053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636" y="-130831"/>
            <a:ext cx="1399161" cy="10592271"/>
            <a:chOff x="0" y="0"/>
            <a:chExt cx="420937" cy="3186683"/>
          </a:xfrm>
        </p:grpSpPr>
        <p:sp>
          <p:nvSpPr>
            <p:cNvPr id="3" name="Freeform 3"/>
            <p:cNvSpPr/>
            <p:nvPr/>
          </p:nvSpPr>
          <p:spPr>
            <a:xfrm>
              <a:off x="0" y="0"/>
              <a:ext cx="420937" cy="3186683"/>
            </a:xfrm>
            <a:custGeom>
              <a:avLst/>
              <a:gdLst/>
              <a:ahLst/>
              <a:cxnLst/>
              <a:rect l="l" t="t" r="r" b="b"/>
              <a:pathLst>
                <a:path w="420937" h="3186683">
                  <a:moveTo>
                    <a:pt x="0" y="0"/>
                  </a:moveTo>
                  <a:lnTo>
                    <a:pt x="420937" y="0"/>
                  </a:lnTo>
                  <a:lnTo>
                    <a:pt x="420937" y="3186683"/>
                  </a:lnTo>
                  <a:lnTo>
                    <a:pt x="0" y="3186683"/>
                  </a:lnTo>
                  <a:close/>
                </a:path>
              </a:pathLst>
            </a:custGeom>
            <a:solidFill>
              <a:srgbClr val="EBE2D6"/>
            </a:solidFill>
          </p:spPr>
        </p:sp>
        <p:sp>
          <p:nvSpPr>
            <p:cNvPr id="4" name="TextBox 4"/>
            <p:cNvSpPr txBox="1"/>
            <p:nvPr/>
          </p:nvSpPr>
          <p:spPr>
            <a:xfrm>
              <a:off x="0" y="-38100"/>
              <a:ext cx="420937" cy="3224783"/>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367469" y="255581"/>
            <a:ext cx="6871531" cy="1292662"/>
          </a:xfrm>
          <a:prstGeom prst="rect">
            <a:avLst/>
          </a:prstGeom>
        </p:spPr>
        <p:txBody>
          <a:bodyPr wrap="square" lIns="0" tIns="0" rIns="0" bIns="0" rtlCol="0" anchor="t">
            <a:spAutoFit/>
          </a:bodyPr>
          <a:lstStyle/>
          <a:p>
            <a:pPr algn="just"/>
            <a:r>
              <a:rPr lang="vi-VN" sz="2800" b="1" spc="-148" smtClean="0">
                <a:solidFill>
                  <a:srgbClr val="004AAD"/>
                </a:solidFill>
                <a:latin typeface="+mj-lt"/>
                <a:ea typeface="Roboto Bold"/>
                <a:cs typeface="Roboto Bold"/>
                <a:sym typeface="Roboto Bold"/>
              </a:rPr>
              <a:t>5. Tập trung huy động mọi nguồn lực xã hội, khuyến khích mạnh mẽ khu vực tư nhân tham gia phát triển năng lượng </a:t>
            </a:r>
            <a:endParaRPr lang="en-US" sz="2800" b="1" spc="-148">
              <a:solidFill>
                <a:srgbClr val="004AAD"/>
              </a:solidFill>
              <a:latin typeface="+mj-lt"/>
              <a:ea typeface="Roboto Bold"/>
              <a:cs typeface="Roboto Bold"/>
              <a:sym typeface="Roboto Bold"/>
            </a:endParaRPr>
          </a:p>
        </p:txBody>
      </p:sp>
      <p:sp>
        <p:nvSpPr>
          <p:cNvPr id="37" name="TextBox 37"/>
          <p:cNvSpPr txBox="1"/>
          <p:nvPr/>
        </p:nvSpPr>
        <p:spPr>
          <a:xfrm>
            <a:off x="9704307" y="2594473"/>
            <a:ext cx="7401814" cy="4750468"/>
          </a:xfrm>
          <a:prstGeom prst="rect">
            <a:avLst/>
          </a:prstGeom>
        </p:spPr>
        <p:txBody>
          <a:bodyPr lIns="0" tIns="0" rIns="0" bIns="0" rtlCol="0" anchor="t">
            <a:spAutoFit/>
          </a:bodyPr>
          <a:lstStyle/>
          <a:p>
            <a:pPr marL="285750" indent="-285750" algn="just">
              <a:lnSpc>
                <a:spcPts val="3114"/>
              </a:lnSpc>
              <a:buFont typeface="Wingdings" panose="05000000000000000000" pitchFamily="2" charset="2"/>
              <a:buChar char="Ø"/>
            </a:pPr>
            <a:r>
              <a:rPr lang="vi-VN" sz="2400" spc="16">
                <a:solidFill>
                  <a:srgbClr val="004AAD"/>
                </a:solidFill>
                <a:latin typeface="+mj-lt"/>
                <a:ea typeface="Roboto"/>
                <a:cs typeface="Roboto"/>
                <a:sym typeface="Roboto"/>
              </a:rPr>
              <a:t>Khuyến khích khu vực tư nhân tham gia đầu tư các giải pháp nâng cao hiệu quả sử dụng năng lượng, phát triển điện mặt trời mái nhà, hệ thống lưu trữ năng lượng quy mô phù hợp, các công trình lưới điện đấu nối phục vụ dự án năng lượng theo quy hoạch; tạo điều kiện để doanh nghiệp tiếp cận các nguồn vốn tín dụng xanh, vốn hỗ trợ kỹ thuật, vốn hợp pháp khác trong và ngoài nước theo quy định. Chủ động phối hợp với các bộ, ngành Trung ương trong việc tiếp cận, lồng ghép các chương trình, nguồn vốn hỗ trợ quốc tế cho phát triển năng lượng sạch, chuyển đổi năng lượng phù hợp với điều kiện và khả năng tiếp nhận của tỉnh. </a:t>
            </a:r>
            <a:endParaRPr lang="en-US" sz="2400" spc="16">
              <a:solidFill>
                <a:srgbClr val="004AAD"/>
              </a:solidFill>
              <a:latin typeface="+mj-lt"/>
              <a:ea typeface="Roboto"/>
              <a:cs typeface="Roboto"/>
              <a:sym typeface="Roboto"/>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470" y="1931946"/>
            <a:ext cx="8252272" cy="5278480"/>
          </a:xfrm>
          <a:prstGeom prst="rect">
            <a:avLst/>
          </a:prstGeom>
        </p:spPr>
      </p:pic>
    </p:spTree>
    <p:extLst>
      <p:ext uri="{BB962C8B-B14F-4D97-AF65-F5344CB8AC3E}">
        <p14:creationId xmlns:p14="http://schemas.microsoft.com/office/powerpoint/2010/main" val="38811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636" y="-130831"/>
            <a:ext cx="1399161" cy="10592271"/>
            <a:chOff x="0" y="0"/>
            <a:chExt cx="420937" cy="3186683"/>
          </a:xfrm>
        </p:grpSpPr>
        <p:sp>
          <p:nvSpPr>
            <p:cNvPr id="3" name="Freeform 3"/>
            <p:cNvSpPr/>
            <p:nvPr/>
          </p:nvSpPr>
          <p:spPr>
            <a:xfrm>
              <a:off x="0" y="0"/>
              <a:ext cx="420937" cy="3186683"/>
            </a:xfrm>
            <a:custGeom>
              <a:avLst/>
              <a:gdLst/>
              <a:ahLst/>
              <a:cxnLst/>
              <a:rect l="l" t="t" r="r" b="b"/>
              <a:pathLst>
                <a:path w="420937" h="3186683">
                  <a:moveTo>
                    <a:pt x="0" y="0"/>
                  </a:moveTo>
                  <a:lnTo>
                    <a:pt x="420937" y="0"/>
                  </a:lnTo>
                  <a:lnTo>
                    <a:pt x="420937" y="3186683"/>
                  </a:lnTo>
                  <a:lnTo>
                    <a:pt x="0" y="3186683"/>
                  </a:lnTo>
                  <a:close/>
                </a:path>
              </a:pathLst>
            </a:custGeom>
            <a:solidFill>
              <a:srgbClr val="EBE2D6"/>
            </a:solidFill>
          </p:spPr>
        </p:sp>
        <p:sp>
          <p:nvSpPr>
            <p:cNvPr id="4" name="TextBox 4"/>
            <p:cNvSpPr txBox="1"/>
            <p:nvPr/>
          </p:nvSpPr>
          <p:spPr>
            <a:xfrm>
              <a:off x="0" y="-38100"/>
              <a:ext cx="420937" cy="3224783"/>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367469" y="255581"/>
            <a:ext cx="6871531" cy="1723549"/>
          </a:xfrm>
          <a:prstGeom prst="rect">
            <a:avLst/>
          </a:prstGeom>
        </p:spPr>
        <p:txBody>
          <a:bodyPr wrap="square" lIns="0" tIns="0" rIns="0" bIns="0" rtlCol="0" anchor="t">
            <a:spAutoFit/>
          </a:bodyPr>
          <a:lstStyle/>
          <a:p>
            <a:pPr algn="just"/>
            <a:r>
              <a:rPr lang="vi-VN" sz="2800" b="1" spc="-148" smtClean="0">
                <a:solidFill>
                  <a:srgbClr val="004AAD"/>
                </a:solidFill>
                <a:latin typeface="+mj-lt"/>
                <a:ea typeface="Roboto Bold"/>
                <a:cs typeface="Roboto Bold"/>
                <a:sym typeface="Roboto Bold"/>
              </a:rPr>
              <a:t>6</a:t>
            </a:r>
            <a:r>
              <a:rPr lang="vi-VN" sz="2800" b="1" spc="-148">
                <a:solidFill>
                  <a:srgbClr val="004AAD"/>
                </a:solidFill>
                <a:latin typeface="+mj-lt"/>
                <a:ea typeface="Roboto Bold"/>
                <a:cs typeface="Roboto Bold"/>
                <a:sym typeface="Roboto Bold"/>
              </a:rPr>
              <a:t>. Tạo đột phá trong phát triển khoa học, công nghệ, đổi mới sáng tạo, chuyển đổi số, phát triển nguồn nhân lực và tăng cường hợp tác quốc tế trong lĩnh vực năng lượng </a:t>
            </a:r>
            <a:endParaRPr lang="en-US" sz="2800" b="1" spc="-148">
              <a:solidFill>
                <a:srgbClr val="004AAD"/>
              </a:solidFill>
              <a:latin typeface="+mj-lt"/>
              <a:ea typeface="Roboto Bold"/>
              <a:cs typeface="Roboto Bold"/>
              <a:sym typeface="Roboto Bold"/>
            </a:endParaRPr>
          </a:p>
        </p:txBody>
      </p:sp>
      <p:sp>
        <p:nvSpPr>
          <p:cNvPr id="37" name="TextBox 37"/>
          <p:cNvSpPr txBox="1"/>
          <p:nvPr/>
        </p:nvSpPr>
        <p:spPr>
          <a:xfrm>
            <a:off x="9448800" y="2324100"/>
            <a:ext cx="7401814" cy="5565626"/>
          </a:xfrm>
          <a:prstGeom prst="rect">
            <a:avLst/>
          </a:prstGeom>
        </p:spPr>
        <p:txBody>
          <a:bodyPr lIns="0" tIns="0" rIns="0" bIns="0" rtlCol="0" anchor="t">
            <a:spAutoFit/>
          </a:bodyPr>
          <a:lstStyle/>
          <a:p>
            <a:pPr marL="285750" indent="-285750" algn="just">
              <a:lnSpc>
                <a:spcPts val="3114"/>
              </a:lnSpc>
              <a:buFont typeface="Wingdings" panose="05000000000000000000" pitchFamily="2" charset="2"/>
              <a:buChar char="Ø"/>
            </a:pPr>
            <a:r>
              <a:rPr lang="vi-VN" sz="2400" spc="16">
                <a:solidFill>
                  <a:srgbClr val="004AAD"/>
                </a:solidFill>
                <a:latin typeface="+mj-lt"/>
                <a:ea typeface="Roboto"/>
                <a:cs typeface="Roboto"/>
                <a:sym typeface="Roboto"/>
              </a:rPr>
              <a:t>Triển khai quyết liệt, hiệu quả Nghị quyết số 57-NQ/TW, ngày 22/12/2024 của Bộ Chính trị về đột phá, phát triển khoa học, công nghệ, đổi mới sáng tạo và chuyển đổi số trong ngành năng lượng trên địa bàn tỉnh; tạo điều kiện thuận lợi khuyến khích các doanh nghiệp năng lượng trên địa bàn tỉnh đầu tư cho nghiên cứu và phát triển, ứng dụng khoa học công nghệ, chuyển đổi số trong quản lý, vận hành, sản xuất, kinh doanh năng lượng. </a:t>
            </a:r>
            <a:endParaRPr lang="en-US" sz="2400" spc="16" smtClean="0">
              <a:solidFill>
                <a:srgbClr val="004AAD"/>
              </a:solidFill>
              <a:latin typeface="+mj-lt"/>
              <a:ea typeface="Roboto"/>
              <a:cs typeface="Roboto"/>
              <a:sym typeface="Roboto"/>
            </a:endParaRPr>
          </a:p>
          <a:p>
            <a:pPr marL="285750" indent="-285750" algn="just">
              <a:lnSpc>
                <a:spcPts val="3114"/>
              </a:lnSpc>
              <a:buFont typeface="Wingdings" panose="05000000000000000000" pitchFamily="2" charset="2"/>
              <a:buChar char="Ø"/>
            </a:pPr>
            <a:r>
              <a:rPr lang="vi-VN" sz="2400" spc="16">
                <a:solidFill>
                  <a:srgbClr val="004AAD"/>
                </a:solidFill>
                <a:latin typeface="+mj-lt"/>
                <a:ea typeface="Roboto"/>
                <a:cs typeface="Roboto"/>
                <a:sym typeface="Roboto"/>
              </a:rPr>
              <a:t>Đẩy mạnh nghiên cứu, ứng dụng, chuyển giao các công nghệ tiên tiến, chuyển đổi số trong khai thác, sản xuất, truyền tải, phân phối và sử dụng năng lượng; nghiên cứu, phát triển công nghệ lưu trữ năng lượng. Phát triển hệ thống lưới điện thông minh, hệ thống quản lý năng lượng thông minh trong công nghiệp, giao thông và xây dựng. </a:t>
            </a:r>
            <a:endParaRPr lang="en-US" sz="2400" spc="16">
              <a:solidFill>
                <a:srgbClr val="004AAD"/>
              </a:solidFill>
              <a:latin typeface="+mj-lt"/>
              <a:ea typeface="Roboto"/>
              <a:cs typeface="Roboto"/>
              <a:sym typeface="Roboto"/>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63" y="2467938"/>
            <a:ext cx="8305800" cy="5200650"/>
          </a:xfrm>
          <a:prstGeom prst="rect">
            <a:avLst/>
          </a:prstGeom>
        </p:spPr>
      </p:pic>
    </p:spTree>
    <p:extLst>
      <p:ext uri="{BB962C8B-B14F-4D97-AF65-F5344CB8AC3E}">
        <p14:creationId xmlns:p14="http://schemas.microsoft.com/office/powerpoint/2010/main" val="170733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636" y="-130831"/>
            <a:ext cx="1399161" cy="10592271"/>
            <a:chOff x="0" y="0"/>
            <a:chExt cx="420937" cy="3186683"/>
          </a:xfrm>
        </p:grpSpPr>
        <p:sp>
          <p:nvSpPr>
            <p:cNvPr id="3" name="Freeform 3"/>
            <p:cNvSpPr/>
            <p:nvPr/>
          </p:nvSpPr>
          <p:spPr>
            <a:xfrm>
              <a:off x="0" y="0"/>
              <a:ext cx="420937" cy="3186683"/>
            </a:xfrm>
            <a:custGeom>
              <a:avLst/>
              <a:gdLst/>
              <a:ahLst/>
              <a:cxnLst/>
              <a:rect l="l" t="t" r="r" b="b"/>
              <a:pathLst>
                <a:path w="420937" h="3186683">
                  <a:moveTo>
                    <a:pt x="0" y="0"/>
                  </a:moveTo>
                  <a:lnTo>
                    <a:pt x="420937" y="0"/>
                  </a:lnTo>
                  <a:lnTo>
                    <a:pt x="420937" y="3186683"/>
                  </a:lnTo>
                  <a:lnTo>
                    <a:pt x="0" y="3186683"/>
                  </a:lnTo>
                  <a:close/>
                </a:path>
              </a:pathLst>
            </a:custGeom>
            <a:solidFill>
              <a:srgbClr val="EBE2D6"/>
            </a:solidFill>
          </p:spPr>
        </p:sp>
        <p:sp>
          <p:nvSpPr>
            <p:cNvPr id="4" name="TextBox 4"/>
            <p:cNvSpPr txBox="1"/>
            <p:nvPr/>
          </p:nvSpPr>
          <p:spPr>
            <a:xfrm>
              <a:off x="0" y="-38100"/>
              <a:ext cx="420937" cy="3224783"/>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367469" y="255581"/>
            <a:ext cx="6871531" cy="1723549"/>
          </a:xfrm>
          <a:prstGeom prst="rect">
            <a:avLst/>
          </a:prstGeom>
        </p:spPr>
        <p:txBody>
          <a:bodyPr wrap="square" lIns="0" tIns="0" rIns="0" bIns="0" rtlCol="0" anchor="t">
            <a:spAutoFit/>
          </a:bodyPr>
          <a:lstStyle/>
          <a:p>
            <a:pPr algn="just"/>
            <a:r>
              <a:rPr lang="vi-VN" sz="2800" b="1" spc="-148" smtClean="0">
                <a:solidFill>
                  <a:srgbClr val="004AAD"/>
                </a:solidFill>
                <a:latin typeface="+mj-lt"/>
                <a:ea typeface="Roboto Bold"/>
                <a:cs typeface="Roboto Bold"/>
                <a:sym typeface="Roboto Bold"/>
              </a:rPr>
              <a:t>6</a:t>
            </a:r>
            <a:r>
              <a:rPr lang="vi-VN" sz="2800" b="1" spc="-148">
                <a:solidFill>
                  <a:srgbClr val="004AAD"/>
                </a:solidFill>
                <a:latin typeface="+mj-lt"/>
                <a:ea typeface="Roboto Bold"/>
                <a:cs typeface="Roboto Bold"/>
                <a:sym typeface="Roboto Bold"/>
              </a:rPr>
              <a:t>. Tạo đột phá trong phát triển khoa học, công nghệ, đổi mới sáng tạo, chuyển đổi số, phát triển nguồn nhân lực và tăng cường hợp tác quốc tế trong lĩnh vực năng lượng </a:t>
            </a:r>
            <a:endParaRPr lang="en-US" sz="2800" b="1" spc="-148">
              <a:solidFill>
                <a:srgbClr val="004AAD"/>
              </a:solidFill>
              <a:latin typeface="+mj-lt"/>
              <a:ea typeface="Roboto Bold"/>
              <a:cs typeface="Roboto Bold"/>
              <a:sym typeface="Roboto Bold"/>
            </a:endParaRPr>
          </a:p>
        </p:txBody>
      </p:sp>
      <p:sp>
        <p:nvSpPr>
          <p:cNvPr id="37" name="TextBox 37"/>
          <p:cNvSpPr txBox="1"/>
          <p:nvPr/>
        </p:nvSpPr>
        <p:spPr>
          <a:xfrm>
            <a:off x="9448800" y="2324100"/>
            <a:ext cx="7401814" cy="4352923"/>
          </a:xfrm>
          <a:prstGeom prst="rect">
            <a:avLst/>
          </a:prstGeom>
        </p:spPr>
        <p:txBody>
          <a:bodyPr lIns="0" tIns="0" rIns="0" bIns="0" rtlCol="0" anchor="t">
            <a:spAutoFit/>
          </a:bodyPr>
          <a:lstStyle/>
          <a:p>
            <a:pPr marL="285750" indent="-285750" algn="just">
              <a:lnSpc>
                <a:spcPts val="3114"/>
              </a:lnSpc>
              <a:buFont typeface="Wingdings" panose="05000000000000000000" pitchFamily="2" charset="2"/>
              <a:buChar char="Ø"/>
            </a:pPr>
            <a:r>
              <a:rPr lang="vi-VN" sz="2400" spc="16">
                <a:solidFill>
                  <a:srgbClr val="004AAD"/>
                </a:solidFill>
                <a:latin typeface="+mj-lt"/>
                <a:ea typeface="Roboto"/>
                <a:cs typeface="Roboto"/>
                <a:sym typeface="Roboto"/>
              </a:rPr>
              <a:t>- Phát triển nguồn nhân lực chất lượng cao, nhất là nhân lực kỹ thuật, quản lý, chuyên gia cho ngành năng lượng của tỉnh. Áp dụng chính sách ưu tiên đào tạo nhân lực chất lượng cao và thu hút chuyên gia là người nước ngoài, người Việt Nam ở nước ngoài về nước làm việc trong lĩnh vực năng lượng tái tạo và năng lượng mới. </a:t>
            </a:r>
            <a:endParaRPr lang="en-US" sz="2400" spc="16" smtClean="0">
              <a:solidFill>
                <a:srgbClr val="004AAD"/>
              </a:solidFill>
              <a:latin typeface="+mj-lt"/>
              <a:ea typeface="Roboto"/>
              <a:cs typeface="Roboto"/>
              <a:sym typeface="Roboto"/>
            </a:endParaRPr>
          </a:p>
          <a:p>
            <a:pPr marL="285750" indent="-285750" algn="just">
              <a:lnSpc>
                <a:spcPts val="3114"/>
              </a:lnSpc>
              <a:buFont typeface="Wingdings" panose="05000000000000000000" pitchFamily="2" charset="2"/>
              <a:buChar char="Ø"/>
            </a:pPr>
            <a:r>
              <a:rPr lang="vi-VN" sz="2400" spc="16">
                <a:solidFill>
                  <a:srgbClr val="004AAD"/>
                </a:solidFill>
                <a:latin typeface="+mj-lt"/>
                <a:ea typeface="Roboto"/>
                <a:cs typeface="Roboto"/>
                <a:sym typeface="Roboto"/>
              </a:rPr>
              <a:t>Phối hợp với các bộ, ngành Trung ương đẩy mạnh hợp tác nghiên cứu, phát triển, chuyển giao công nghệ; tham gia các sáng kiến, cam kết quốc tế về chuyển dịch năng lượng, giảm phát thải khí nhà kính theo hướng linh hoạt, phù hợp với điều kiện thực tế của tỉnh. </a:t>
            </a:r>
            <a:endParaRPr lang="en-US" sz="2400" spc="16">
              <a:solidFill>
                <a:srgbClr val="004AAD"/>
              </a:solidFill>
              <a:latin typeface="+mj-lt"/>
              <a:ea typeface="Roboto"/>
              <a:cs typeface="Roboto"/>
              <a:sym typeface="Roboto"/>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365542"/>
            <a:ext cx="7620000" cy="4391025"/>
          </a:xfrm>
          <a:prstGeom prst="rect">
            <a:avLst/>
          </a:prstGeom>
        </p:spPr>
      </p:pic>
    </p:spTree>
    <p:extLst>
      <p:ext uri="{BB962C8B-B14F-4D97-AF65-F5344CB8AC3E}">
        <p14:creationId xmlns:p14="http://schemas.microsoft.com/office/powerpoint/2010/main" val="373082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sp>
        <p:nvSpPr>
          <p:cNvPr id="2" name="TextBox 2"/>
          <p:cNvSpPr txBox="1"/>
          <p:nvPr/>
        </p:nvSpPr>
        <p:spPr>
          <a:xfrm>
            <a:off x="662738" y="4033295"/>
            <a:ext cx="4656715" cy="1981200"/>
          </a:xfrm>
          <a:prstGeom prst="rect">
            <a:avLst/>
          </a:prstGeom>
        </p:spPr>
        <p:txBody>
          <a:bodyPr lIns="0" tIns="0" rIns="0" bIns="0" rtlCol="0" anchor="t">
            <a:spAutoFit/>
          </a:bodyPr>
          <a:lstStyle/>
          <a:p>
            <a:pPr marL="0" lvl="0" indent="0" algn="l">
              <a:lnSpc>
                <a:spcPts val="7800"/>
              </a:lnSpc>
              <a:spcBef>
                <a:spcPct val="0"/>
              </a:spcBef>
            </a:pPr>
            <a:r>
              <a:rPr lang="en-US" sz="6200" spc="-60">
                <a:solidFill>
                  <a:srgbClr val="004AAD"/>
                </a:solidFill>
                <a:latin typeface="Times New Roman" panose="02020603050405020304" pitchFamily="18" charset="0"/>
                <a:ea typeface="Roboto"/>
                <a:cs typeface="Times New Roman" panose="02020603050405020304" pitchFamily="18" charset="0"/>
                <a:sym typeface="Roboto"/>
              </a:rPr>
              <a:t>V. TỔ CHỨC THỰC HIỆN</a:t>
            </a:r>
          </a:p>
        </p:txBody>
      </p:sp>
      <p:sp>
        <p:nvSpPr>
          <p:cNvPr id="3" name="AutoShape 3"/>
          <p:cNvSpPr/>
          <p:nvPr/>
        </p:nvSpPr>
        <p:spPr>
          <a:xfrm flipV="1">
            <a:off x="4" y="9917432"/>
            <a:ext cx="18287996" cy="0"/>
          </a:xfrm>
          <a:prstGeom prst="line">
            <a:avLst/>
          </a:prstGeom>
          <a:ln w="9525" cap="flat">
            <a:solidFill>
              <a:srgbClr val="403E3E"/>
            </a:solidFill>
            <a:prstDash val="solid"/>
            <a:headEnd type="none" w="sm" len="sm"/>
            <a:tailEnd type="none" w="sm" len="sm"/>
          </a:ln>
        </p:spPr>
      </p:sp>
      <p:sp>
        <p:nvSpPr>
          <p:cNvPr id="4" name="AutoShape 4">
            <a:extLst>
              <a:ext uri="{C183D7F6-B498-43B3-948B-1728B52AA6E4}">
                <adec:decorative xmlns="" xmlns:adec="http://schemas.microsoft.com/office/drawing/2017/decorative" val="1"/>
              </a:ext>
            </a:extLst>
          </p:cNvPr>
          <p:cNvSpPr/>
          <p:nvPr/>
        </p:nvSpPr>
        <p:spPr>
          <a:xfrm>
            <a:off x="6245750" y="-61779"/>
            <a:ext cx="12270136" cy="10296073"/>
          </a:xfrm>
          <a:prstGeom prst="rect">
            <a:avLst/>
          </a:prstGeom>
          <a:solidFill>
            <a:srgbClr val="F1ECE6"/>
          </a:solidFill>
        </p:spPr>
      </p:sp>
      <p:sp>
        <p:nvSpPr>
          <p:cNvPr id="5" name="TextBox 5"/>
          <p:cNvSpPr txBox="1"/>
          <p:nvPr/>
        </p:nvSpPr>
        <p:spPr>
          <a:xfrm>
            <a:off x="7411844" y="573814"/>
            <a:ext cx="10630450" cy="1436291"/>
          </a:xfrm>
          <a:prstGeom prst="rect">
            <a:avLst/>
          </a:prstGeom>
        </p:spPr>
        <p:txBody>
          <a:bodyPr lIns="0" tIns="0" rIns="0" bIns="0" rtlCol="0" anchor="t">
            <a:spAutoFit/>
          </a:bodyPr>
          <a:lstStyle/>
          <a:p>
            <a:pPr lvl="0" algn="just">
              <a:lnSpc>
                <a:spcPts val="2800"/>
              </a:lnSpc>
              <a:spcBef>
                <a:spcPct val="0"/>
              </a:spcBef>
            </a:pPr>
            <a:r>
              <a:rPr lang="vi-VN" sz="2200" b="1">
                <a:solidFill>
                  <a:srgbClr val="1E4541"/>
                </a:solidFill>
                <a:latin typeface="+mj-lt"/>
                <a:ea typeface="Roboto Bold"/>
                <a:cs typeface="Roboto Bold"/>
                <a:sym typeface="Roboto Bold"/>
              </a:rPr>
              <a:t>Các cấp ủy đảng, chính quyền </a:t>
            </a:r>
            <a:r>
              <a:rPr lang="vi-VN" sz="2200" b="1">
                <a:solidFill>
                  <a:schemeClr val="tx2">
                    <a:lumMod val="60000"/>
                    <a:lumOff val="40000"/>
                  </a:schemeClr>
                </a:solidFill>
                <a:latin typeface="+mj-lt"/>
                <a:ea typeface="Roboto Bold"/>
                <a:cs typeface="Roboto Bold"/>
                <a:sym typeface="Roboto Bold"/>
              </a:rPr>
              <a:t>tổ chức nghiên cứu, quán triệt, triển khai Nghị quyết số 70-NQ/TW và Kế hoạch này đến toàn bộ cán bộ, đảng viên, Nhân dân; căn cứ điều kiện, tình hình của địa phương, đơn vị, cụ thể hoá xây dựng kế hoạch tổ chức thực hiện đảm bảo hiệu quả. </a:t>
            </a:r>
            <a:endParaRPr lang="en-US" sz="2200" u="none">
              <a:solidFill>
                <a:schemeClr val="tx2">
                  <a:lumMod val="60000"/>
                  <a:lumOff val="40000"/>
                </a:schemeClr>
              </a:solidFill>
              <a:latin typeface="+mj-lt"/>
              <a:ea typeface="Roboto"/>
              <a:cs typeface="Roboto"/>
              <a:sym typeface="Roboto"/>
            </a:endParaRPr>
          </a:p>
        </p:txBody>
      </p:sp>
      <p:sp>
        <p:nvSpPr>
          <p:cNvPr id="6" name="TextBox 6"/>
          <p:cNvSpPr txBox="1"/>
          <p:nvPr/>
        </p:nvSpPr>
        <p:spPr>
          <a:xfrm>
            <a:off x="7411844" y="2104075"/>
            <a:ext cx="10630450" cy="1077218"/>
          </a:xfrm>
          <a:prstGeom prst="rect">
            <a:avLst/>
          </a:prstGeom>
        </p:spPr>
        <p:txBody>
          <a:bodyPr lIns="0" tIns="0" rIns="0" bIns="0" rtlCol="0" anchor="t">
            <a:spAutoFit/>
          </a:bodyPr>
          <a:lstStyle/>
          <a:p>
            <a:pPr lvl="0" algn="just">
              <a:lnSpc>
                <a:spcPts val="2800"/>
              </a:lnSpc>
              <a:spcBef>
                <a:spcPct val="0"/>
              </a:spcBef>
            </a:pPr>
            <a:r>
              <a:rPr lang="en-US" sz="2200" b="1">
                <a:solidFill>
                  <a:srgbClr val="1E4541"/>
                </a:solidFill>
                <a:latin typeface="Times New Roman" panose="02020603050405020304" pitchFamily="18" charset="0"/>
                <a:ea typeface="Roboto Bold"/>
                <a:cs typeface="Times New Roman" panose="02020603050405020304" pitchFamily="18" charset="0"/>
                <a:sym typeface="Roboto Bold"/>
              </a:rPr>
              <a:t>Ban Tuyên giáo - Dân vận:</a:t>
            </a:r>
            <a:r>
              <a:rPr lang="en-US" sz="2200">
                <a:solidFill>
                  <a:srgbClr val="0E0E0E"/>
                </a:solidFill>
                <a:latin typeface="Times New Roman" panose="02020603050405020304" pitchFamily="18" charset="0"/>
                <a:ea typeface="Roboto"/>
                <a:cs typeface="Times New Roman" panose="02020603050405020304" pitchFamily="18" charset="0"/>
                <a:sym typeface="Roboto"/>
              </a:rPr>
              <a:t> </a:t>
            </a:r>
            <a:r>
              <a:rPr lang="vi-VN" sz="2200">
                <a:solidFill>
                  <a:srgbClr val="004AAD"/>
                </a:solidFill>
                <a:latin typeface="Times New Roman" panose="02020603050405020304" pitchFamily="18" charset="0"/>
                <a:ea typeface="Roboto"/>
                <a:cs typeface="Times New Roman" panose="02020603050405020304" pitchFamily="18" charset="0"/>
                <a:sym typeface="Roboto"/>
              </a:rPr>
              <a:t>chủ trì, phối hợp với các cơ quan, liên quan chỉ đạo, định hướng, hướng dẫn tuyên truyền, quán triệt triển khai, thực hiện Nghị quyết số 70-NQ/TW và Kế hoạch này, đảm bảo thiết thực, hiệu quả. </a:t>
            </a:r>
            <a:r>
              <a:rPr lang="en-US" sz="2200" u="none" smtClean="0">
                <a:solidFill>
                  <a:srgbClr val="004AAD"/>
                </a:solidFill>
                <a:latin typeface="Times New Roman" panose="02020603050405020304" pitchFamily="18" charset="0"/>
                <a:ea typeface="Roboto"/>
                <a:cs typeface="Times New Roman" panose="02020603050405020304" pitchFamily="18" charset="0"/>
                <a:sym typeface="Roboto"/>
              </a:rPr>
              <a:t>.</a:t>
            </a:r>
            <a:endParaRPr lang="en-US" sz="2200" u="none">
              <a:solidFill>
                <a:srgbClr val="004AAD"/>
              </a:solidFill>
              <a:latin typeface="Times New Roman" panose="02020603050405020304" pitchFamily="18" charset="0"/>
              <a:ea typeface="Roboto"/>
              <a:cs typeface="Times New Roman" panose="02020603050405020304" pitchFamily="18" charset="0"/>
              <a:sym typeface="Roboto"/>
            </a:endParaRPr>
          </a:p>
        </p:txBody>
      </p:sp>
      <p:sp>
        <p:nvSpPr>
          <p:cNvPr id="7" name="TextBox 7"/>
          <p:cNvSpPr txBox="1"/>
          <p:nvPr/>
        </p:nvSpPr>
        <p:spPr>
          <a:xfrm>
            <a:off x="7377024" y="3418021"/>
            <a:ext cx="10630450" cy="1077218"/>
          </a:xfrm>
          <a:prstGeom prst="rect">
            <a:avLst/>
          </a:prstGeom>
        </p:spPr>
        <p:txBody>
          <a:bodyPr lIns="0" tIns="0" rIns="0" bIns="0" rtlCol="0" anchor="t">
            <a:spAutoFit/>
          </a:bodyPr>
          <a:lstStyle/>
          <a:p>
            <a:pPr lvl="0" algn="just">
              <a:lnSpc>
                <a:spcPts val="2800"/>
              </a:lnSpc>
              <a:spcBef>
                <a:spcPct val="0"/>
              </a:spcBef>
            </a:pPr>
            <a:r>
              <a:rPr lang="vi-VN" sz="2200" b="1">
                <a:solidFill>
                  <a:srgbClr val="1E4541"/>
                </a:solidFill>
                <a:latin typeface="+mj-lt"/>
                <a:ea typeface="Roboto Bold"/>
                <a:cs typeface="Roboto Bold"/>
                <a:sym typeface="Roboto Bold"/>
              </a:rPr>
              <a:t>Đảng ủy Hội đồng nhân dân tỉnh </a:t>
            </a:r>
            <a:r>
              <a:rPr lang="vi-VN" sz="2200" b="1">
                <a:solidFill>
                  <a:schemeClr val="tx2">
                    <a:lumMod val="60000"/>
                    <a:lumOff val="40000"/>
                  </a:schemeClr>
                </a:solidFill>
                <a:latin typeface="+mj-lt"/>
                <a:ea typeface="Roboto Bold"/>
                <a:cs typeface="Roboto Bold"/>
                <a:sym typeface="Roboto Bold"/>
              </a:rPr>
              <a:t>chỉ đạo rà soát, sửa đổi, bổ sung, hoàn thiện cơ chế, chính sách liên quan đến bảo đảm an ninh năng lượng theo thẩm quyền; tăng cường giám sát triển khai thực hiện Nghị quyết số 70-NQ/TW và Kế hoạch này</a:t>
            </a:r>
            <a:r>
              <a:rPr lang="vi-VN" sz="2200" b="1">
                <a:solidFill>
                  <a:srgbClr val="1E4541"/>
                </a:solidFill>
                <a:latin typeface="+mj-lt"/>
                <a:ea typeface="Roboto Bold"/>
                <a:cs typeface="Roboto Bold"/>
                <a:sym typeface="Roboto Bold"/>
              </a:rPr>
              <a:t>. </a:t>
            </a:r>
            <a:endParaRPr lang="en-US" sz="2200" u="none">
              <a:solidFill>
                <a:srgbClr val="004AAD"/>
              </a:solidFill>
              <a:latin typeface="+mj-lt"/>
              <a:ea typeface="Roboto"/>
              <a:cs typeface="Roboto"/>
              <a:sym typeface="Roboto"/>
            </a:endParaRPr>
          </a:p>
        </p:txBody>
      </p:sp>
      <p:sp>
        <p:nvSpPr>
          <p:cNvPr id="8" name="TextBox 8"/>
          <p:cNvSpPr txBox="1"/>
          <p:nvPr/>
        </p:nvSpPr>
        <p:spPr>
          <a:xfrm>
            <a:off x="7377024" y="4700794"/>
            <a:ext cx="10512015" cy="1795363"/>
          </a:xfrm>
          <a:prstGeom prst="rect">
            <a:avLst/>
          </a:prstGeom>
        </p:spPr>
        <p:txBody>
          <a:bodyPr lIns="0" tIns="0" rIns="0" bIns="0" rtlCol="0" anchor="t">
            <a:spAutoFit/>
          </a:bodyPr>
          <a:lstStyle/>
          <a:p>
            <a:pPr lvl="0" algn="just">
              <a:lnSpc>
                <a:spcPts val="2800"/>
              </a:lnSpc>
              <a:spcBef>
                <a:spcPct val="0"/>
              </a:spcBef>
            </a:pPr>
            <a:r>
              <a:rPr lang="vi-VN" sz="2200" smtClean="0">
                <a:solidFill>
                  <a:srgbClr val="004AAD"/>
                </a:solidFill>
                <a:latin typeface="+mj-lt"/>
                <a:ea typeface="Roboto"/>
                <a:cs typeface="Roboto"/>
                <a:sym typeface="Roboto"/>
              </a:rPr>
              <a:t>Ủy </a:t>
            </a:r>
            <a:r>
              <a:rPr lang="vi-VN" sz="2200">
                <a:solidFill>
                  <a:srgbClr val="004AAD"/>
                </a:solidFill>
                <a:latin typeface="+mj-lt"/>
                <a:ea typeface="Roboto"/>
                <a:cs typeface="Roboto"/>
                <a:sym typeface="Roboto"/>
              </a:rPr>
              <a:t>ban Mặt trận Tổ quốc Việt Nam và các tổ chức chính trị - xã hội từ tỉnh đến cơ sở đẩy mạnh tuyên truyền sâu rộng đến đoàn viên, hội viên, các tầng lớp Nhân dân thực hiện Nghị quyết số 70-NQ/TW, Kế hoạch này và các chủ trương của Đảng, chính sách, pháp luật của Nhà nước về bảo đảm an ninh năng lượng quốc gia. Phát huy vai trò giám sát, phản biện trong xây dựng, thực hiện các cơ chế, chính sách phát triển ngành năng lượng. </a:t>
            </a:r>
            <a:endParaRPr lang="en-US" sz="2200" u="none" dirty="0">
              <a:solidFill>
                <a:srgbClr val="004AAD"/>
              </a:solidFill>
              <a:latin typeface="+mj-lt"/>
              <a:ea typeface="Roboto"/>
              <a:cs typeface="Roboto"/>
              <a:sym typeface="Roboto"/>
            </a:endParaRPr>
          </a:p>
        </p:txBody>
      </p:sp>
      <p:sp>
        <p:nvSpPr>
          <p:cNvPr id="9" name="TextBox 9"/>
          <p:cNvSpPr txBox="1"/>
          <p:nvPr/>
        </p:nvSpPr>
        <p:spPr>
          <a:xfrm>
            <a:off x="7275501" y="6850654"/>
            <a:ext cx="10512015" cy="1384995"/>
          </a:xfrm>
          <a:prstGeom prst="rect">
            <a:avLst/>
          </a:prstGeom>
        </p:spPr>
        <p:txBody>
          <a:bodyPr lIns="0" tIns="0" rIns="0" bIns="0" rtlCol="0" anchor="t">
            <a:spAutoFit/>
          </a:bodyPr>
          <a:lstStyle/>
          <a:p>
            <a:pPr lvl="0" algn="just">
              <a:lnSpc>
                <a:spcPts val="2660"/>
              </a:lnSpc>
              <a:spcBef>
                <a:spcPct val="0"/>
              </a:spcBef>
            </a:pPr>
            <a:r>
              <a:rPr lang="vi-VN" sz="2000" b="1">
                <a:solidFill>
                  <a:srgbClr val="1E4541"/>
                </a:solidFill>
                <a:latin typeface="+mj-lt"/>
                <a:ea typeface="Roboto Bold"/>
                <a:cs typeface="Roboto Bold"/>
                <a:sym typeface="Roboto Bold"/>
              </a:rPr>
              <a:t>Đảng ủy Ủy ban nhân dân tỉnh </a:t>
            </a:r>
            <a:r>
              <a:rPr lang="vi-VN" sz="2000" b="1">
                <a:solidFill>
                  <a:schemeClr val="tx2">
                    <a:lumMod val="60000"/>
                    <a:lumOff val="40000"/>
                  </a:schemeClr>
                </a:solidFill>
                <a:latin typeface="+mj-lt"/>
                <a:ea typeface="Roboto Bold"/>
                <a:cs typeface="Roboto Bold"/>
                <a:sym typeface="Roboto Bold"/>
              </a:rPr>
              <a:t>chỉ đạo Ủy ban nhân dân tỉnh xây dựng kế hoạch cụ thể chỉ đạo các đơn vị, địa phương triển khai thực hiện Nghị quyết số 70-NQ/TW và Kế hoạch này; chủ trì, phối hợp với các cơ quan tham mưu giúp việc của Tỉnh ủy theo dõi, kiểm tra, đôn đốc, định kỳ sơ kết, tổng kết, báo cáo kết quả việc thực hiện với Ban Thường vụ Tỉnh ủy. </a:t>
            </a:r>
            <a:endParaRPr lang="en-US" sz="2000" u="none" dirty="0">
              <a:solidFill>
                <a:schemeClr val="tx2">
                  <a:lumMod val="60000"/>
                  <a:lumOff val="40000"/>
                </a:schemeClr>
              </a:solidFill>
              <a:latin typeface="+mj-lt"/>
              <a:ea typeface="Roboto"/>
              <a:cs typeface="Roboto"/>
              <a:sym typeface="Roboto"/>
            </a:endParaRPr>
          </a:p>
        </p:txBody>
      </p:sp>
      <p:sp>
        <p:nvSpPr>
          <p:cNvPr id="10" name="TextBox 10"/>
          <p:cNvSpPr txBox="1"/>
          <p:nvPr/>
        </p:nvSpPr>
        <p:spPr>
          <a:xfrm>
            <a:off x="0" y="9869807"/>
            <a:ext cx="5512704" cy="397545"/>
          </a:xfrm>
          <a:prstGeom prst="rect">
            <a:avLst/>
          </a:prstGeom>
        </p:spPr>
        <p:txBody>
          <a:bodyPr wrap="square" lIns="0" tIns="0" rIns="0" bIns="0" rtlCol="0" anchor="t">
            <a:spAutoFit/>
          </a:bodyPr>
          <a:lstStyle/>
          <a:p>
            <a:pPr algn="ctr">
              <a:lnSpc>
                <a:spcPts val="3080"/>
              </a:lnSpc>
              <a:spcBef>
                <a:spcPct val="0"/>
              </a:spcBef>
            </a:pPr>
            <a:r>
              <a:rPr lang="en-US" sz="2200">
                <a:solidFill>
                  <a:srgbClr val="403E3E"/>
                </a:solidFill>
                <a:latin typeface="Roboto"/>
                <a:ea typeface="Roboto"/>
                <a:cs typeface="Roboto"/>
                <a:sym typeface="Roboto"/>
              </a:rPr>
              <a:t>SỞ </a:t>
            </a:r>
            <a:r>
              <a:rPr lang="en-US" sz="2200" smtClean="0">
                <a:solidFill>
                  <a:srgbClr val="403E3E"/>
                </a:solidFill>
                <a:latin typeface="Roboto"/>
                <a:ea typeface="Roboto"/>
                <a:cs typeface="Roboto"/>
                <a:sym typeface="Roboto"/>
              </a:rPr>
              <a:t>CÔNG THƯƠNG TỈNH </a:t>
            </a:r>
            <a:r>
              <a:rPr lang="en-US" sz="2200">
                <a:solidFill>
                  <a:srgbClr val="403E3E"/>
                </a:solidFill>
                <a:latin typeface="Roboto"/>
                <a:ea typeface="Roboto"/>
                <a:cs typeface="Roboto"/>
                <a:sym typeface="Roboto"/>
              </a:rPr>
              <a:t>CAO BẰNG </a:t>
            </a:r>
          </a:p>
        </p:txBody>
      </p:sp>
      <p:grpSp>
        <p:nvGrpSpPr>
          <p:cNvPr id="11" name="Group 11"/>
          <p:cNvGrpSpPr/>
          <p:nvPr/>
        </p:nvGrpSpPr>
        <p:grpSpPr>
          <a:xfrm>
            <a:off x="6184007" y="775890"/>
            <a:ext cx="924642" cy="835601"/>
            <a:chOff x="0" y="0"/>
            <a:chExt cx="604561" cy="546342"/>
          </a:xfrm>
        </p:grpSpPr>
        <p:sp>
          <p:nvSpPr>
            <p:cNvPr id="12" name="Freeform 12"/>
            <p:cNvSpPr/>
            <p:nvPr/>
          </p:nvSpPr>
          <p:spPr>
            <a:xfrm>
              <a:off x="0" y="0"/>
              <a:ext cx="604561" cy="546342"/>
            </a:xfrm>
            <a:custGeom>
              <a:avLst/>
              <a:gdLst/>
              <a:ahLst/>
              <a:cxnLst/>
              <a:rect l="l" t="t" r="r" b="b"/>
              <a:pathLst>
                <a:path w="604561" h="546342">
                  <a:moveTo>
                    <a:pt x="25119" y="0"/>
                  </a:moveTo>
                  <a:lnTo>
                    <a:pt x="579442" y="0"/>
                  </a:lnTo>
                  <a:cubicBezTo>
                    <a:pt x="593315" y="0"/>
                    <a:pt x="604561" y="11246"/>
                    <a:pt x="604561" y="25119"/>
                  </a:cubicBezTo>
                  <a:lnTo>
                    <a:pt x="604561" y="521224"/>
                  </a:lnTo>
                  <a:cubicBezTo>
                    <a:pt x="604561" y="527886"/>
                    <a:pt x="601914" y="534275"/>
                    <a:pt x="597204" y="538985"/>
                  </a:cubicBezTo>
                  <a:cubicBezTo>
                    <a:pt x="592493" y="543696"/>
                    <a:pt x="586104" y="546342"/>
                    <a:pt x="579442" y="546342"/>
                  </a:cubicBezTo>
                  <a:lnTo>
                    <a:pt x="25119" y="546342"/>
                  </a:lnTo>
                  <a:cubicBezTo>
                    <a:pt x="11246" y="546342"/>
                    <a:pt x="0" y="535096"/>
                    <a:pt x="0" y="521224"/>
                  </a:cubicBezTo>
                  <a:lnTo>
                    <a:pt x="0" y="25119"/>
                  </a:lnTo>
                  <a:cubicBezTo>
                    <a:pt x="0" y="11246"/>
                    <a:pt x="11246" y="0"/>
                    <a:pt x="25119" y="0"/>
                  </a:cubicBezTo>
                  <a:close/>
                </a:path>
              </a:pathLst>
            </a:custGeom>
            <a:solidFill>
              <a:srgbClr val="1E4541"/>
            </a:solidFill>
          </p:spPr>
        </p:sp>
        <p:sp>
          <p:nvSpPr>
            <p:cNvPr id="13" name="TextBox 13"/>
            <p:cNvSpPr txBox="1"/>
            <p:nvPr/>
          </p:nvSpPr>
          <p:spPr>
            <a:xfrm>
              <a:off x="0" y="-38100"/>
              <a:ext cx="604561" cy="584442"/>
            </a:xfrm>
            <a:prstGeom prst="rect">
              <a:avLst/>
            </a:prstGeom>
          </p:spPr>
          <p:txBody>
            <a:bodyPr lIns="50800" tIns="50800" rIns="50800" bIns="50800" rtlCol="0" anchor="ctr"/>
            <a:lstStyle/>
            <a:p>
              <a:pPr algn="ctr">
                <a:lnSpc>
                  <a:spcPts val="2380"/>
                </a:lnSpc>
              </a:pPr>
              <a:endParaRPr/>
            </a:p>
          </p:txBody>
        </p:sp>
      </p:grpSp>
      <p:sp>
        <p:nvSpPr>
          <p:cNvPr id="14" name="TextBox 14"/>
          <p:cNvSpPr txBox="1"/>
          <p:nvPr/>
        </p:nvSpPr>
        <p:spPr>
          <a:xfrm>
            <a:off x="6017864" y="993474"/>
            <a:ext cx="1165515" cy="402995"/>
          </a:xfrm>
          <a:prstGeom prst="rect">
            <a:avLst/>
          </a:prstGeom>
        </p:spPr>
        <p:txBody>
          <a:bodyPr lIns="0" tIns="0" rIns="0" bIns="0" rtlCol="0" anchor="t">
            <a:spAutoFit/>
          </a:bodyPr>
          <a:lstStyle/>
          <a:p>
            <a:pPr algn="ctr">
              <a:lnSpc>
                <a:spcPts val="3060"/>
              </a:lnSpc>
            </a:pPr>
            <a:r>
              <a:rPr lang="en-US" sz="2757" i="1">
                <a:solidFill>
                  <a:srgbClr val="FFFFFF"/>
                </a:solidFill>
                <a:latin typeface="Roboto Italics"/>
                <a:ea typeface="Roboto Italics"/>
                <a:cs typeface="Roboto Italics"/>
                <a:sym typeface="Roboto Italics"/>
              </a:rPr>
              <a:t>01</a:t>
            </a:r>
          </a:p>
        </p:txBody>
      </p:sp>
      <p:grpSp>
        <p:nvGrpSpPr>
          <p:cNvPr id="15" name="Group 15"/>
          <p:cNvGrpSpPr/>
          <p:nvPr/>
        </p:nvGrpSpPr>
        <p:grpSpPr>
          <a:xfrm>
            <a:off x="6138300" y="2217316"/>
            <a:ext cx="924642" cy="835601"/>
            <a:chOff x="0" y="0"/>
            <a:chExt cx="604561" cy="546342"/>
          </a:xfrm>
        </p:grpSpPr>
        <p:sp>
          <p:nvSpPr>
            <p:cNvPr id="16" name="Freeform 16"/>
            <p:cNvSpPr/>
            <p:nvPr/>
          </p:nvSpPr>
          <p:spPr>
            <a:xfrm>
              <a:off x="0" y="0"/>
              <a:ext cx="604561" cy="546342"/>
            </a:xfrm>
            <a:custGeom>
              <a:avLst/>
              <a:gdLst/>
              <a:ahLst/>
              <a:cxnLst/>
              <a:rect l="l" t="t" r="r" b="b"/>
              <a:pathLst>
                <a:path w="604561" h="546342">
                  <a:moveTo>
                    <a:pt x="25119" y="0"/>
                  </a:moveTo>
                  <a:lnTo>
                    <a:pt x="579442" y="0"/>
                  </a:lnTo>
                  <a:cubicBezTo>
                    <a:pt x="593315" y="0"/>
                    <a:pt x="604561" y="11246"/>
                    <a:pt x="604561" y="25119"/>
                  </a:cubicBezTo>
                  <a:lnTo>
                    <a:pt x="604561" y="521224"/>
                  </a:lnTo>
                  <a:cubicBezTo>
                    <a:pt x="604561" y="527886"/>
                    <a:pt x="601914" y="534275"/>
                    <a:pt x="597204" y="538985"/>
                  </a:cubicBezTo>
                  <a:cubicBezTo>
                    <a:pt x="592493" y="543696"/>
                    <a:pt x="586104" y="546342"/>
                    <a:pt x="579442" y="546342"/>
                  </a:cubicBezTo>
                  <a:lnTo>
                    <a:pt x="25119" y="546342"/>
                  </a:lnTo>
                  <a:cubicBezTo>
                    <a:pt x="11246" y="546342"/>
                    <a:pt x="0" y="535096"/>
                    <a:pt x="0" y="521224"/>
                  </a:cubicBezTo>
                  <a:lnTo>
                    <a:pt x="0" y="25119"/>
                  </a:lnTo>
                  <a:cubicBezTo>
                    <a:pt x="0" y="11246"/>
                    <a:pt x="11246" y="0"/>
                    <a:pt x="25119" y="0"/>
                  </a:cubicBezTo>
                  <a:close/>
                </a:path>
              </a:pathLst>
            </a:custGeom>
            <a:solidFill>
              <a:srgbClr val="DAE3E7"/>
            </a:solidFill>
          </p:spPr>
        </p:sp>
        <p:sp>
          <p:nvSpPr>
            <p:cNvPr id="17" name="TextBox 17"/>
            <p:cNvSpPr txBox="1"/>
            <p:nvPr/>
          </p:nvSpPr>
          <p:spPr>
            <a:xfrm>
              <a:off x="0" y="-38100"/>
              <a:ext cx="604561" cy="584442"/>
            </a:xfrm>
            <a:prstGeom prst="rect">
              <a:avLst/>
            </a:prstGeom>
          </p:spPr>
          <p:txBody>
            <a:bodyPr lIns="50800" tIns="50800" rIns="50800" bIns="50800" rtlCol="0" anchor="ctr"/>
            <a:lstStyle/>
            <a:p>
              <a:pPr algn="ctr">
                <a:lnSpc>
                  <a:spcPts val="2380"/>
                </a:lnSpc>
              </a:pPr>
              <a:endParaRPr/>
            </a:p>
          </p:txBody>
        </p:sp>
      </p:grpSp>
      <p:sp>
        <p:nvSpPr>
          <p:cNvPr id="18" name="TextBox 18"/>
          <p:cNvSpPr txBox="1"/>
          <p:nvPr/>
        </p:nvSpPr>
        <p:spPr>
          <a:xfrm>
            <a:off x="6008464" y="2398296"/>
            <a:ext cx="1165515" cy="402995"/>
          </a:xfrm>
          <a:prstGeom prst="rect">
            <a:avLst/>
          </a:prstGeom>
        </p:spPr>
        <p:txBody>
          <a:bodyPr lIns="0" tIns="0" rIns="0" bIns="0" rtlCol="0" anchor="t">
            <a:spAutoFit/>
          </a:bodyPr>
          <a:lstStyle/>
          <a:p>
            <a:pPr algn="ctr">
              <a:lnSpc>
                <a:spcPts val="3060"/>
              </a:lnSpc>
            </a:pPr>
            <a:r>
              <a:rPr lang="en-US" sz="2757" i="1">
                <a:solidFill>
                  <a:srgbClr val="1E4541"/>
                </a:solidFill>
                <a:latin typeface="Roboto Italics"/>
                <a:ea typeface="Roboto Italics"/>
                <a:cs typeface="Roboto Italics"/>
                <a:sym typeface="Roboto Italics"/>
              </a:rPr>
              <a:t>02</a:t>
            </a:r>
          </a:p>
        </p:txBody>
      </p:sp>
      <p:grpSp>
        <p:nvGrpSpPr>
          <p:cNvPr id="19" name="Group 19"/>
          <p:cNvGrpSpPr/>
          <p:nvPr/>
        </p:nvGrpSpPr>
        <p:grpSpPr>
          <a:xfrm>
            <a:off x="6172936" y="3551160"/>
            <a:ext cx="924642" cy="835601"/>
            <a:chOff x="0" y="0"/>
            <a:chExt cx="604561" cy="546342"/>
          </a:xfrm>
        </p:grpSpPr>
        <p:sp>
          <p:nvSpPr>
            <p:cNvPr id="20" name="Freeform 20"/>
            <p:cNvSpPr/>
            <p:nvPr/>
          </p:nvSpPr>
          <p:spPr>
            <a:xfrm>
              <a:off x="0" y="0"/>
              <a:ext cx="604561" cy="546342"/>
            </a:xfrm>
            <a:custGeom>
              <a:avLst/>
              <a:gdLst/>
              <a:ahLst/>
              <a:cxnLst/>
              <a:rect l="l" t="t" r="r" b="b"/>
              <a:pathLst>
                <a:path w="604561" h="546342">
                  <a:moveTo>
                    <a:pt x="25119" y="0"/>
                  </a:moveTo>
                  <a:lnTo>
                    <a:pt x="579442" y="0"/>
                  </a:lnTo>
                  <a:cubicBezTo>
                    <a:pt x="593315" y="0"/>
                    <a:pt x="604561" y="11246"/>
                    <a:pt x="604561" y="25119"/>
                  </a:cubicBezTo>
                  <a:lnTo>
                    <a:pt x="604561" y="521224"/>
                  </a:lnTo>
                  <a:cubicBezTo>
                    <a:pt x="604561" y="527886"/>
                    <a:pt x="601914" y="534275"/>
                    <a:pt x="597204" y="538985"/>
                  </a:cubicBezTo>
                  <a:cubicBezTo>
                    <a:pt x="592493" y="543696"/>
                    <a:pt x="586104" y="546342"/>
                    <a:pt x="579442" y="546342"/>
                  </a:cubicBezTo>
                  <a:lnTo>
                    <a:pt x="25119" y="546342"/>
                  </a:lnTo>
                  <a:cubicBezTo>
                    <a:pt x="11246" y="546342"/>
                    <a:pt x="0" y="535096"/>
                    <a:pt x="0" y="521224"/>
                  </a:cubicBezTo>
                  <a:lnTo>
                    <a:pt x="0" y="25119"/>
                  </a:lnTo>
                  <a:cubicBezTo>
                    <a:pt x="0" y="11246"/>
                    <a:pt x="11246" y="0"/>
                    <a:pt x="25119" y="0"/>
                  </a:cubicBezTo>
                  <a:close/>
                </a:path>
              </a:pathLst>
            </a:custGeom>
            <a:solidFill>
              <a:srgbClr val="1E4541"/>
            </a:solidFill>
          </p:spPr>
        </p:sp>
        <p:sp>
          <p:nvSpPr>
            <p:cNvPr id="21" name="TextBox 21"/>
            <p:cNvSpPr txBox="1"/>
            <p:nvPr/>
          </p:nvSpPr>
          <p:spPr>
            <a:xfrm>
              <a:off x="0" y="-38100"/>
              <a:ext cx="604561" cy="584442"/>
            </a:xfrm>
            <a:prstGeom prst="rect">
              <a:avLst/>
            </a:prstGeom>
          </p:spPr>
          <p:txBody>
            <a:bodyPr lIns="50800" tIns="50800" rIns="50800" bIns="50800" rtlCol="0" anchor="ctr"/>
            <a:lstStyle/>
            <a:p>
              <a:pPr algn="ctr">
                <a:lnSpc>
                  <a:spcPts val="2380"/>
                </a:lnSpc>
              </a:pPr>
              <a:endParaRPr/>
            </a:p>
          </p:txBody>
        </p:sp>
      </p:grpSp>
      <p:sp>
        <p:nvSpPr>
          <p:cNvPr id="22" name="TextBox 22"/>
          <p:cNvSpPr txBox="1"/>
          <p:nvPr/>
        </p:nvSpPr>
        <p:spPr>
          <a:xfrm>
            <a:off x="6052499" y="3742277"/>
            <a:ext cx="1165515" cy="402995"/>
          </a:xfrm>
          <a:prstGeom prst="rect">
            <a:avLst/>
          </a:prstGeom>
        </p:spPr>
        <p:txBody>
          <a:bodyPr lIns="0" tIns="0" rIns="0" bIns="0" rtlCol="0" anchor="t">
            <a:spAutoFit/>
          </a:bodyPr>
          <a:lstStyle/>
          <a:p>
            <a:pPr algn="ctr">
              <a:lnSpc>
                <a:spcPts val="3060"/>
              </a:lnSpc>
            </a:pPr>
            <a:r>
              <a:rPr lang="en-US" sz="2757" i="1">
                <a:solidFill>
                  <a:srgbClr val="FFFFFF"/>
                </a:solidFill>
                <a:latin typeface="Roboto Italics"/>
                <a:ea typeface="Roboto Italics"/>
                <a:cs typeface="Roboto Italics"/>
                <a:sym typeface="Roboto Italics"/>
              </a:rPr>
              <a:t>03</a:t>
            </a:r>
          </a:p>
        </p:txBody>
      </p:sp>
      <p:grpSp>
        <p:nvGrpSpPr>
          <p:cNvPr id="23" name="Group 23"/>
          <p:cNvGrpSpPr/>
          <p:nvPr/>
        </p:nvGrpSpPr>
        <p:grpSpPr>
          <a:xfrm>
            <a:off x="6249337" y="5086258"/>
            <a:ext cx="924642" cy="835601"/>
            <a:chOff x="0" y="0"/>
            <a:chExt cx="604561" cy="546342"/>
          </a:xfrm>
        </p:grpSpPr>
        <p:sp>
          <p:nvSpPr>
            <p:cNvPr id="24" name="Freeform 24"/>
            <p:cNvSpPr/>
            <p:nvPr/>
          </p:nvSpPr>
          <p:spPr>
            <a:xfrm>
              <a:off x="0" y="0"/>
              <a:ext cx="604561" cy="546342"/>
            </a:xfrm>
            <a:custGeom>
              <a:avLst/>
              <a:gdLst/>
              <a:ahLst/>
              <a:cxnLst/>
              <a:rect l="l" t="t" r="r" b="b"/>
              <a:pathLst>
                <a:path w="604561" h="546342">
                  <a:moveTo>
                    <a:pt x="25119" y="0"/>
                  </a:moveTo>
                  <a:lnTo>
                    <a:pt x="579442" y="0"/>
                  </a:lnTo>
                  <a:cubicBezTo>
                    <a:pt x="593315" y="0"/>
                    <a:pt x="604561" y="11246"/>
                    <a:pt x="604561" y="25119"/>
                  </a:cubicBezTo>
                  <a:lnTo>
                    <a:pt x="604561" y="521224"/>
                  </a:lnTo>
                  <a:cubicBezTo>
                    <a:pt x="604561" y="527886"/>
                    <a:pt x="601914" y="534275"/>
                    <a:pt x="597204" y="538985"/>
                  </a:cubicBezTo>
                  <a:cubicBezTo>
                    <a:pt x="592493" y="543696"/>
                    <a:pt x="586104" y="546342"/>
                    <a:pt x="579442" y="546342"/>
                  </a:cubicBezTo>
                  <a:lnTo>
                    <a:pt x="25119" y="546342"/>
                  </a:lnTo>
                  <a:cubicBezTo>
                    <a:pt x="11246" y="546342"/>
                    <a:pt x="0" y="535096"/>
                    <a:pt x="0" y="521224"/>
                  </a:cubicBezTo>
                  <a:lnTo>
                    <a:pt x="0" y="25119"/>
                  </a:lnTo>
                  <a:cubicBezTo>
                    <a:pt x="0" y="11246"/>
                    <a:pt x="11246" y="0"/>
                    <a:pt x="25119" y="0"/>
                  </a:cubicBezTo>
                  <a:close/>
                </a:path>
              </a:pathLst>
            </a:custGeom>
            <a:solidFill>
              <a:srgbClr val="DAE3E7"/>
            </a:solidFill>
          </p:spPr>
        </p:sp>
        <p:sp>
          <p:nvSpPr>
            <p:cNvPr id="25" name="TextBox 25"/>
            <p:cNvSpPr txBox="1"/>
            <p:nvPr/>
          </p:nvSpPr>
          <p:spPr>
            <a:xfrm>
              <a:off x="0" y="-38100"/>
              <a:ext cx="604561" cy="584442"/>
            </a:xfrm>
            <a:prstGeom prst="rect">
              <a:avLst/>
            </a:prstGeom>
          </p:spPr>
          <p:txBody>
            <a:bodyPr lIns="50800" tIns="50800" rIns="50800" bIns="50800" rtlCol="0" anchor="ctr"/>
            <a:lstStyle/>
            <a:p>
              <a:pPr algn="ctr">
                <a:lnSpc>
                  <a:spcPts val="2380"/>
                </a:lnSpc>
              </a:pPr>
              <a:endParaRPr/>
            </a:p>
          </p:txBody>
        </p:sp>
      </p:grpSp>
      <p:sp>
        <p:nvSpPr>
          <p:cNvPr id="26" name="TextBox 26"/>
          <p:cNvSpPr txBox="1"/>
          <p:nvPr/>
        </p:nvSpPr>
        <p:spPr>
          <a:xfrm>
            <a:off x="6109986" y="5302560"/>
            <a:ext cx="1165515" cy="402995"/>
          </a:xfrm>
          <a:prstGeom prst="rect">
            <a:avLst/>
          </a:prstGeom>
        </p:spPr>
        <p:txBody>
          <a:bodyPr lIns="0" tIns="0" rIns="0" bIns="0" rtlCol="0" anchor="t">
            <a:spAutoFit/>
          </a:bodyPr>
          <a:lstStyle/>
          <a:p>
            <a:pPr algn="ctr">
              <a:lnSpc>
                <a:spcPts val="3060"/>
              </a:lnSpc>
            </a:pPr>
            <a:r>
              <a:rPr lang="en-US" sz="2757" i="1">
                <a:solidFill>
                  <a:srgbClr val="1E4541"/>
                </a:solidFill>
                <a:latin typeface="Roboto Italics"/>
                <a:ea typeface="Roboto Italics"/>
                <a:cs typeface="Roboto Italics"/>
                <a:sym typeface="Roboto Italics"/>
              </a:rPr>
              <a:t>04</a:t>
            </a:r>
          </a:p>
        </p:txBody>
      </p:sp>
      <p:grpSp>
        <p:nvGrpSpPr>
          <p:cNvPr id="27" name="Group 27"/>
          <p:cNvGrpSpPr/>
          <p:nvPr/>
        </p:nvGrpSpPr>
        <p:grpSpPr>
          <a:xfrm>
            <a:off x="6147446" y="7176119"/>
            <a:ext cx="924642" cy="835601"/>
            <a:chOff x="0" y="0"/>
            <a:chExt cx="604561" cy="546342"/>
          </a:xfrm>
        </p:grpSpPr>
        <p:sp>
          <p:nvSpPr>
            <p:cNvPr id="28" name="Freeform 28"/>
            <p:cNvSpPr/>
            <p:nvPr/>
          </p:nvSpPr>
          <p:spPr>
            <a:xfrm>
              <a:off x="0" y="0"/>
              <a:ext cx="604561" cy="546342"/>
            </a:xfrm>
            <a:custGeom>
              <a:avLst/>
              <a:gdLst/>
              <a:ahLst/>
              <a:cxnLst/>
              <a:rect l="l" t="t" r="r" b="b"/>
              <a:pathLst>
                <a:path w="604561" h="546342">
                  <a:moveTo>
                    <a:pt x="25119" y="0"/>
                  </a:moveTo>
                  <a:lnTo>
                    <a:pt x="579442" y="0"/>
                  </a:lnTo>
                  <a:cubicBezTo>
                    <a:pt x="593315" y="0"/>
                    <a:pt x="604561" y="11246"/>
                    <a:pt x="604561" y="25119"/>
                  </a:cubicBezTo>
                  <a:lnTo>
                    <a:pt x="604561" y="521224"/>
                  </a:lnTo>
                  <a:cubicBezTo>
                    <a:pt x="604561" y="527886"/>
                    <a:pt x="601914" y="534275"/>
                    <a:pt x="597204" y="538985"/>
                  </a:cubicBezTo>
                  <a:cubicBezTo>
                    <a:pt x="592493" y="543696"/>
                    <a:pt x="586104" y="546342"/>
                    <a:pt x="579442" y="546342"/>
                  </a:cubicBezTo>
                  <a:lnTo>
                    <a:pt x="25119" y="546342"/>
                  </a:lnTo>
                  <a:cubicBezTo>
                    <a:pt x="11246" y="546342"/>
                    <a:pt x="0" y="535096"/>
                    <a:pt x="0" y="521224"/>
                  </a:cubicBezTo>
                  <a:lnTo>
                    <a:pt x="0" y="25119"/>
                  </a:lnTo>
                  <a:cubicBezTo>
                    <a:pt x="0" y="11246"/>
                    <a:pt x="11246" y="0"/>
                    <a:pt x="25119" y="0"/>
                  </a:cubicBezTo>
                  <a:close/>
                </a:path>
              </a:pathLst>
            </a:custGeom>
            <a:solidFill>
              <a:srgbClr val="1E4541"/>
            </a:solidFill>
          </p:spPr>
        </p:sp>
        <p:sp>
          <p:nvSpPr>
            <p:cNvPr id="29" name="TextBox 29"/>
            <p:cNvSpPr txBox="1"/>
            <p:nvPr/>
          </p:nvSpPr>
          <p:spPr>
            <a:xfrm>
              <a:off x="0" y="-38100"/>
              <a:ext cx="604561" cy="584442"/>
            </a:xfrm>
            <a:prstGeom prst="rect">
              <a:avLst/>
            </a:prstGeom>
          </p:spPr>
          <p:txBody>
            <a:bodyPr lIns="50800" tIns="50800" rIns="50800" bIns="50800" rtlCol="0" anchor="ctr"/>
            <a:lstStyle/>
            <a:p>
              <a:pPr algn="ctr">
                <a:lnSpc>
                  <a:spcPts val="2380"/>
                </a:lnSpc>
              </a:pPr>
              <a:endParaRPr/>
            </a:p>
          </p:txBody>
        </p:sp>
      </p:grpSp>
      <p:sp>
        <p:nvSpPr>
          <p:cNvPr id="30" name="TextBox 30"/>
          <p:cNvSpPr txBox="1"/>
          <p:nvPr/>
        </p:nvSpPr>
        <p:spPr>
          <a:xfrm>
            <a:off x="6008279" y="7363285"/>
            <a:ext cx="1165515" cy="402995"/>
          </a:xfrm>
          <a:prstGeom prst="rect">
            <a:avLst/>
          </a:prstGeom>
        </p:spPr>
        <p:txBody>
          <a:bodyPr lIns="0" tIns="0" rIns="0" bIns="0" rtlCol="0" anchor="t">
            <a:spAutoFit/>
          </a:bodyPr>
          <a:lstStyle/>
          <a:p>
            <a:pPr algn="ctr">
              <a:lnSpc>
                <a:spcPts val="3060"/>
              </a:lnSpc>
            </a:pPr>
            <a:r>
              <a:rPr lang="en-US" sz="2757" i="1">
                <a:solidFill>
                  <a:srgbClr val="FFFFFF"/>
                </a:solidFill>
                <a:latin typeface="Roboto Italics"/>
                <a:ea typeface="Roboto Italics"/>
                <a:cs typeface="Roboto Italics"/>
                <a:sym typeface="Roboto Italics"/>
              </a:rPr>
              <a:t>05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7705"/>
            <a:ext cx="16611600" cy="1605395"/>
          </a:xfrm>
          <a:solidFill>
            <a:schemeClr val="bg1"/>
          </a:solidFill>
        </p:spPr>
        <p:txBody>
          <a:bodyPr>
            <a:normAutofit/>
          </a:bodyPr>
          <a:lstStyle/>
          <a:p>
            <a:r>
              <a:rPr lang="vi-VN" b="1">
                <a:solidFill>
                  <a:schemeClr val="accent1"/>
                </a:solidFill>
              </a:rPr>
              <a:t>Phần thứ hai:</a:t>
            </a:r>
            <a:br>
              <a:rPr lang="vi-VN" b="1">
                <a:solidFill>
                  <a:schemeClr val="accent1"/>
                </a:solidFill>
              </a:rPr>
            </a:br>
            <a:r>
              <a:rPr lang="vi-VN" b="1">
                <a:solidFill>
                  <a:schemeClr val="accent1"/>
                </a:solidFill>
              </a:rPr>
              <a:t>KẾ HOẠCH SỐ 316/KH-UBND CỦA UBND TỈNH CAO BẰNG</a:t>
            </a:r>
          </a:p>
        </p:txBody>
      </p:sp>
      <p:sp>
        <p:nvSpPr>
          <p:cNvPr id="5" name="Subtitle 4"/>
          <p:cNvSpPr>
            <a:spLocks noGrp="1"/>
          </p:cNvSpPr>
          <p:nvPr>
            <p:ph type="subTitle" idx="1"/>
          </p:nvPr>
        </p:nvSpPr>
        <p:spPr>
          <a:xfrm>
            <a:off x="1510145" y="1960418"/>
            <a:ext cx="15773400" cy="1920586"/>
          </a:xfrm>
        </p:spPr>
        <p:txBody>
          <a:bodyPr>
            <a:noAutofit/>
          </a:bodyPr>
          <a:lstStyle/>
          <a:p>
            <a:pPr>
              <a:lnSpc>
                <a:spcPct val="120000"/>
              </a:lnSpc>
            </a:pPr>
            <a:r>
              <a:rPr lang="vi-VN" sz="2500">
                <a:solidFill>
                  <a:schemeClr val="accent1"/>
                </a:solidFill>
                <a:latin typeface="+mj-lt"/>
              </a:rPr>
              <a:t>Ngày 05/02/2026, UBND tỉnh ban hành Kế hoạch số 316/KH-UBND nhằm cụ thể hóa đầy đủ các mục tiêu, nhiệm vụ Nghị quyết số 70-NQ/TW ngày 20/8/2025 của Bộ Chính trị, Nghị quyết số 328/NQ-CP ngày 13/10/2025 của Chính phủ và Kế hoạch số 56-KH/TU ngày 23/01/2026 của Tỉnh ủy thực hiện Nghị quyết số 70-NQ/TW ngày 20/8/2025 của Bộ Chính trị về bảo đảm an ninh năng lượng quốc gia đến năm 2030, tầm nhìn đến năm 2045.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4305300"/>
            <a:ext cx="10058400" cy="5657850"/>
          </a:xfrm>
          <a:prstGeom prst="rect">
            <a:avLst/>
          </a:prstGeom>
        </p:spPr>
      </p:pic>
    </p:spTree>
    <p:extLst>
      <p:ext uri="{BB962C8B-B14F-4D97-AF65-F5344CB8AC3E}">
        <p14:creationId xmlns:p14="http://schemas.microsoft.com/office/powerpoint/2010/main" val="19360525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440419" y="2998821"/>
            <a:ext cx="8081382" cy="1267800"/>
            <a:chOff x="0" y="0"/>
            <a:chExt cx="2128430" cy="333906"/>
          </a:xfrm>
        </p:grpSpPr>
        <p:sp>
          <p:nvSpPr>
            <p:cNvPr id="3" name="Freeform 3"/>
            <p:cNvSpPr/>
            <p:nvPr/>
          </p:nvSpPr>
          <p:spPr>
            <a:xfrm>
              <a:off x="0" y="0"/>
              <a:ext cx="2128430" cy="333906"/>
            </a:xfrm>
            <a:custGeom>
              <a:avLst/>
              <a:gdLst/>
              <a:ahLst/>
              <a:cxnLst/>
              <a:rect l="l" t="t" r="r" b="b"/>
              <a:pathLst>
                <a:path w="2128430" h="333906">
                  <a:moveTo>
                    <a:pt x="0" y="0"/>
                  </a:moveTo>
                  <a:lnTo>
                    <a:pt x="2128430" y="0"/>
                  </a:lnTo>
                  <a:lnTo>
                    <a:pt x="2128430" y="333906"/>
                  </a:lnTo>
                  <a:lnTo>
                    <a:pt x="0" y="333906"/>
                  </a:lnTo>
                  <a:close/>
                </a:path>
              </a:pathLst>
            </a:custGeom>
            <a:solidFill>
              <a:srgbClr val="000000">
                <a:alpha val="0"/>
              </a:srgbClr>
            </a:solidFill>
            <a:ln w="19050" cap="sq">
              <a:solidFill>
                <a:srgbClr val="000000"/>
              </a:solidFill>
              <a:prstDash val="solid"/>
              <a:miter/>
            </a:ln>
          </p:spPr>
        </p:sp>
        <p:sp>
          <p:nvSpPr>
            <p:cNvPr id="4" name="TextBox 4"/>
            <p:cNvSpPr txBox="1"/>
            <p:nvPr/>
          </p:nvSpPr>
          <p:spPr>
            <a:xfrm>
              <a:off x="0" y="-38100"/>
              <a:ext cx="2128430" cy="372006"/>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762000" y="517525"/>
            <a:ext cx="6442508" cy="861774"/>
          </a:xfrm>
          <a:prstGeom prst="rect">
            <a:avLst/>
          </a:prstGeom>
        </p:spPr>
        <p:txBody>
          <a:bodyPr lIns="0" tIns="0" rIns="0" bIns="0" rtlCol="0" anchor="t">
            <a:spAutoFit/>
          </a:bodyPr>
          <a:lstStyle/>
          <a:p>
            <a:pPr algn="just"/>
            <a:r>
              <a:rPr lang="en-US" sz="2800" b="1" smtClean="0">
                <a:solidFill>
                  <a:srgbClr val="004AAD"/>
                </a:solidFill>
                <a:latin typeface="Times New Roman" panose="02020603050405020304" pitchFamily="18" charset="0"/>
                <a:ea typeface="Roboto Bold"/>
                <a:cs typeface="Times New Roman" panose="02020603050405020304" pitchFamily="18" charset="0"/>
                <a:sym typeface="Roboto Bold"/>
              </a:rPr>
              <a:t>1</a:t>
            </a:r>
            <a:r>
              <a:rPr lang="en-US" sz="2800" b="1">
                <a:solidFill>
                  <a:srgbClr val="004AAD"/>
                </a:solidFill>
                <a:latin typeface="Times New Roman" panose="02020603050405020304" pitchFamily="18" charset="0"/>
                <a:ea typeface="Roboto Bold"/>
                <a:cs typeface="Times New Roman" panose="02020603050405020304" pitchFamily="18" charset="0"/>
                <a:sym typeface="Roboto Bold"/>
              </a:rPr>
              <a:t>. Kế hoạch của UBND tỉnh này tập trung vào các trọng tâm:</a:t>
            </a:r>
          </a:p>
        </p:txBody>
      </p:sp>
      <p:sp>
        <p:nvSpPr>
          <p:cNvPr id="8" name="TextBox 8"/>
          <p:cNvSpPr txBox="1"/>
          <p:nvPr/>
        </p:nvSpPr>
        <p:spPr>
          <a:xfrm>
            <a:off x="9789041" y="3060279"/>
            <a:ext cx="7401814" cy="1192634"/>
          </a:xfrm>
          <a:prstGeom prst="rect">
            <a:avLst/>
          </a:prstGeom>
        </p:spPr>
        <p:txBody>
          <a:bodyPr lIns="0" tIns="0" rIns="0" bIns="0" rtlCol="0" anchor="t">
            <a:spAutoFit/>
          </a:bodyPr>
          <a:lstStyle/>
          <a:p>
            <a:pPr algn="just">
              <a:lnSpc>
                <a:spcPts val="3114"/>
              </a:lnSpc>
            </a:pPr>
            <a:r>
              <a:rPr lang="vi-VN" sz="2000" spc="16" smtClean="0">
                <a:solidFill>
                  <a:srgbClr val="004AAD"/>
                </a:solidFill>
                <a:latin typeface="+mj-lt"/>
                <a:ea typeface="Roboto"/>
                <a:cs typeface="Roboto"/>
                <a:sym typeface="Roboto"/>
              </a:rPr>
              <a:t>Sát </a:t>
            </a:r>
            <a:r>
              <a:rPr lang="vi-VN" sz="2000" spc="16">
                <a:solidFill>
                  <a:srgbClr val="004AAD"/>
                </a:solidFill>
                <a:latin typeface="+mj-lt"/>
                <a:ea typeface="Roboto"/>
                <a:cs typeface="Roboto"/>
                <a:sym typeface="Roboto"/>
              </a:rPr>
              <a:t>thực tiễn địa phương: Gắn bảo đảm an ninh năng lượng với nhu cầu phát triển kinh tế cửa khẩu, cụm công nghiệp, dịch vụ logistics và đô thị.</a:t>
            </a:r>
            <a:endParaRPr lang="en-US" sz="2000" spc="16">
              <a:solidFill>
                <a:srgbClr val="004AAD"/>
              </a:solidFill>
              <a:latin typeface="+mj-lt"/>
              <a:ea typeface="Roboto"/>
              <a:cs typeface="Roboto"/>
              <a:sym typeface="Roboto"/>
            </a:endParaRPr>
          </a:p>
        </p:txBody>
      </p:sp>
      <p:grpSp>
        <p:nvGrpSpPr>
          <p:cNvPr id="10" name="Group 10"/>
          <p:cNvGrpSpPr/>
          <p:nvPr/>
        </p:nvGrpSpPr>
        <p:grpSpPr>
          <a:xfrm>
            <a:off x="9095964" y="3393859"/>
            <a:ext cx="478755" cy="477724"/>
            <a:chOff x="0" y="0"/>
            <a:chExt cx="828385" cy="826601"/>
          </a:xfrm>
        </p:grpSpPr>
        <p:sp>
          <p:nvSpPr>
            <p:cNvPr id="11" name="Freeform 11"/>
            <p:cNvSpPr/>
            <p:nvPr/>
          </p:nvSpPr>
          <p:spPr>
            <a:xfrm>
              <a:off x="0" y="0"/>
              <a:ext cx="828385" cy="826601"/>
            </a:xfrm>
            <a:custGeom>
              <a:avLst/>
              <a:gdLst/>
              <a:ahLst/>
              <a:cxnLst/>
              <a:rect l="l" t="t" r="r" b="b"/>
              <a:pathLst>
                <a:path w="828385" h="826601">
                  <a:moveTo>
                    <a:pt x="0" y="0"/>
                  </a:moveTo>
                  <a:lnTo>
                    <a:pt x="828385" y="0"/>
                  </a:lnTo>
                  <a:lnTo>
                    <a:pt x="828385" y="826601"/>
                  </a:lnTo>
                  <a:lnTo>
                    <a:pt x="0" y="826601"/>
                  </a:lnTo>
                  <a:close/>
                </a:path>
              </a:pathLst>
            </a:custGeom>
            <a:solidFill>
              <a:srgbClr val="1E4541"/>
            </a:solidFill>
          </p:spPr>
        </p:sp>
        <p:sp>
          <p:nvSpPr>
            <p:cNvPr id="12" name="TextBox 12"/>
            <p:cNvSpPr txBox="1"/>
            <p:nvPr/>
          </p:nvSpPr>
          <p:spPr>
            <a:xfrm>
              <a:off x="0" y="-38100"/>
              <a:ext cx="828385" cy="864701"/>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3"/>
          <p:cNvSpPr txBox="1"/>
          <p:nvPr/>
        </p:nvSpPr>
        <p:spPr>
          <a:xfrm>
            <a:off x="9161383" y="3510081"/>
            <a:ext cx="346998" cy="309574"/>
          </a:xfrm>
          <a:prstGeom prst="rect">
            <a:avLst/>
          </a:prstGeom>
        </p:spPr>
        <p:txBody>
          <a:bodyPr lIns="0" tIns="0" rIns="0" bIns="0" rtlCol="0" anchor="t">
            <a:spAutoFit/>
          </a:bodyPr>
          <a:lstStyle/>
          <a:p>
            <a:pPr algn="ctr">
              <a:lnSpc>
                <a:spcPts val="2266"/>
              </a:lnSpc>
            </a:pPr>
            <a:r>
              <a:rPr lang="en-US" sz="2041" b="1">
                <a:solidFill>
                  <a:srgbClr val="FFFFFF"/>
                </a:solidFill>
                <a:latin typeface="Roboto Bold"/>
                <a:ea typeface="Roboto Bold"/>
                <a:cs typeface="Roboto Bold"/>
                <a:sym typeface="Roboto Bold"/>
              </a:rPr>
              <a:t>1</a:t>
            </a:r>
          </a:p>
        </p:txBody>
      </p:sp>
      <p:grpSp>
        <p:nvGrpSpPr>
          <p:cNvPr id="14" name="Group 14"/>
          <p:cNvGrpSpPr/>
          <p:nvPr/>
        </p:nvGrpSpPr>
        <p:grpSpPr>
          <a:xfrm>
            <a:off x="9355350" y="5067674"/>
            <a:ext cx="8081382" cy="1267800"/>
            <a:chOff x="0" y="0"/>
            <a:chExt cx="2128430" cy="333906"/>
          </a:xfrm>
        </p:grpSpPr>
        <p:sp>
          <p:nvSpPr>
            <p:cNvPr id="15" name="Freeform 15"/>
            <p:cNvSpPr/>
            <p:nvPr/>
          </p:nvSpPr>
          <p:spPr>
            <a:xfrm>
              <a:off x="0" y="0"/>
              <a:ext cx="2128430" cy="333906"/>
            </a:xfrm>
            <a:custGeom>
              <a:avLst/>
              <a:gdLst/>
              <a:ahLst/>
              <a:cxnLst/>
              <a:rect l="l" t="t" r="r" b="b"/>
              <a:pathLst>
                <a:path w="2128430" h="333906">
                  <a:moveTo>
                    <a:pt x="0" y="0"/>
                  </a:moveTo>
                  <a:lnTo>
                    <a:pt x="2128430" y="0"/>
                  </a:lnTo>
                  <a:lnTo>
                    <a:pt x="2128430" y="333906"/>
                  </a:lnTo>
                  <a:lnTo>
                    <a:pt x="0" y="333906"/>
                  </a:lnTo>
                  <a:close/>
                </a:path>
              </a:pathLst>
            </a:custGeom>
            <a:solidFill>
              <a:srgbClr val="000000">
                <a:alpha val="0"/>
              </a:srgbClr>
            </a:solidFill>
            <a:ln w="19050" cap="sq">
              <a:solidFill>
                <a:srgbClr val="000000"/>
              </a:solidFill>
              <a:prstDash val="solid"/>
              <a:miter/>
            </a:ln>
          </p:spPr>
        </p:sp>
        <p:sp>
          <p:nvSpPr>
            <p:cNvPr id="16" name="TextBox 16"/>
            <p:cNvSpPr txBox="1"/>
            <p:nvPr/>
          </p:nvSpPr>
          <p:spPr>
            <a:xfrm>
              <a:off x="0" y="-38100"/>
              <a:ext cx="2128430" cy="372006"/>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9800954" y="5156982"/>
            <a:ext cx="7401814" cy="1192634"/>
          </a:xfrm>
          <a:prstGeom prst="rect">
            <a:avLst/>
          </a:prstGeom>
        </p:spPr>
        <p:txBody>
          <a:bodyPr lIns="0" tIns="0" rIns="0" bIns="0" rtlCol="0" anchor="t">
            <a:spAutoFit/>
          </a:bodyPr>
          <a:lstStyle/>
          <a:p>
            <a:pPr algn="just">
              <a:lnSpc>
                <a:spcPts val="3114"/>
              </a:lnSpc>
            </a:pPr>
            <a:r>
              <a:rPr lang="vi-VN" spc="16" smtClean="0">
                <a:solidFill>
                  <a:srgbClr val="004AAD"/>
                </a:solidFill>
                <a:latin typeface="+mj-lt"/>
                <a:ea typeface="Roboto"/>
                <a:cs typeface="Roboto"/>
                <a:sym typeface="Roboto"/>
              </a:rPr>
              <a:t> </a:t>
            </a:r>
            <a:r>
              <a:rPr lang="vi-VN" spc="16">
                <a:solidFill>
                  <a:srgbClr val="004AAD"/>
                </a:solidFill>
                <a:latin typeface="+mj-lt"/>
                <a:ea typeface="Roboto"/>
                <a:cs typeface="Roboto"/>
                <a:sym typeface="Roboto"/>
              </a:rPr>
              <a:t>Tính khả thi cao: Tập trung vào các nội dung có khả năng triển khai, tránh dàn trải, hình thức; đảm bảo hạ tầng điện đi trước một bước để không trở thành điểm nghẽn thu hút đầu tư.</a:t>
            </a:r>
            <a:endParaRPr lang="en-US" sz="1800" spc="16">
              <a:solidFill>
                <a:srgbClr val="004AAD"/>
              </a:solidFill>
              <a:latin typeface="+mj-lt"/>
              <a:ea typeface="Roboto"/>
              <a:cs typeface="Roboto"/>
              <a:sym typeface="Roboto"/>
            </a:endParaRPr>
          </a:p>
        </p:txBody>
      </p:sp>
      <p:grpSp>
        <p:nvGrpSpPr>
          <p:cNvPr id="18" name="Group 18"/>
          <p:cNvGrpSpPr/>
          <p:nvPr/>
        </p:nvGrpSpPr>
        <p:grpSpPr>
          <a:xfrm>
            <a:off x="9143999" y="5458809"/>
            <a:ext cx="478755" cy="477724"/>
            <a:chOff x="0" y="0"/>
            <a:chExt cx="828385" cy="826601"/>
          </a:xfrm>
        </p:grpSpPr>
        <p:sp>
          <p:nvSpPr>
            <p:cNvPr id="19" name="Freeform 19"/>
            <p:cNvSpPr/>
            <p:nvPr/>
          </p:nvSpPr>
          <p:spPr>
            <a:xfrm>
              <a:off x="0" y="0"/>
              <a:ext cx="828385" cy="826601"/>
            </a:xfrm>
            <a:custGeom>
              <a:avLst/>
              <a:gdLst/>
              <a:ahLst/>
              <a:cxnLst/>
              <a:rect l="l" t="t" r="r" b="b"/>
              <a:pathLst>
                <a:path w="828385" h="826601">
                  <a:moveTo>
                    <a:pt x="0" y="0"/>
                  </a:moveTo>
                  <a:lnTo>
                    <a:pt x="828385" y="0"/>
                  </a:lnTo>
                  <a:lnTo>
                    <a:pt x="828385" y="826601"/>
                  </a:lnTo>
                  <a:lnTo>
                    <a:pt x="0" y="826601"/>
                  </a:lnTo>
                  <a:close/>
                </a:path>
              </a:pathLst>
            </a:custGeom>
            <a:solidFill>
              <a:srgbClr val="1E4541"/>
            </a:solidFill>
          </p:spPr>
        </p:sp>
        <p:sp>
          <p:nvSpPr>
            <p:cNvPr id="20" name="TextBox 20"/>
            <p:cNvSpPr txBox="1"/>
            <p:nvPr/>
          </p:nvSpPr>
          <p:spPr>
            <a:xfrm>
              <a:off x="0" y="-38100"/>
              <a:ext cx="828385" cy="864701"/>
            </a:xfrm>
            <a:prstGeom prst="rect">
              <a:avLst/>
            </a:prstGeom>
          </p:spPr>
          <p:txBody>
            <a:bodyPr lIns="50800" tIns="50800" rIns="50800" bIns="50800" rtlCol="0" anchor="ctr"/>
            <a:lstStyle/>
            <a:p>
              <a:pPr algn="ctr">
                <a:lnSpc>
                  <a:spcPts val="2659"/>
                </a:lnSpc>
                <a:spcBef>
                  <a:spcPct val="0"/>
                </a:spcBef>
              </a:pPr>
              <a:endParaRPr/>
            </a:p>
          </p:txBody>
        </p:sp>
      </p:grpSp>
      <p:sp>
        <p:nvSpPr>
          <p:cNvPr id="21" name="TextBox 21"/>
          <p:cNvSpPr txBox="1"/>
          <p:nvPr/>
        </p:nvSpPr>
        <p:spPr>
          <a:xfrm>
            <a:off x="9209877" y="5542884"/>
            <a:ext cx="346998" cy="309574"/>
          </a:xfrm>
          <a:prstGeom prst="rect">
            <a:avLst/>
          </a:prstGeom>
        </p:spPr>
        <p:txBody>
          <a:bodyPr lIns="0" tIns="0" rIns="0" bIns="0" rtlCol="0" anchor="t">
            <a:spAutoFit/>
          </a:bodyPr>
          <a:lstStyle/>
          <a:p>
            <a:pPr algn="ctr">
              <a:lnSpc>
                <a:spcPts val="2266"/>
              </a:lnSpc>
            </a:pPr>
            <a:r>
              <a:rPr lang="en-US" sz="2041" b="1">
                <a:solidFill>
                  <a:srgbClr val="FFFFFF"/>
                </a:solidFill>
                <a:latin typeface="Roboto Bold"/>
                <a:ea typeface="Roboto Bold"/>
                <a:cs typeface="Roboto Bold"/>
                <a:sym typeface="Roboto Bold"/>
              </a:rPr>
              <a:t>2</a:t>
            </a:r>
          </a:p>
        </p:txBody>
      </p:sp>
      <p:grpSp>
        <p:nvGrpSpPr>
          <p:cNvPr id="22" name="Group 22"/>
          <p:cNvGrpSpPr/>
          <p:nvPr/>
        </p:nvGrpSpPr>
        <p:grpSpPr>
          <a:xfrm>
            <a:off x="9461201" y="7099089"/>
            <a:ext cx="8081382" cy="1267800"/>
            <a:chOff x="0" y="0"/>
            <a:chExt cx="2128430" cy="333906"/>
          </a:xfrm>
        </p:grpSpPr>
        <p:sp>
          <p:nvSpPr>
            <p:cNvPr id="23" name="Freeform 23"/>
            <p:cNvSpPr/>
            <p:nvPr/>
          </p:nvSpPr>
          <p:spPr>
            <a:xfrm>
              <a:off x="0" y="0"/>
              <a:ext cx="2128430" cy="333906"/>
            </a:xfrm>
            <a:custGeom>
              <a:avLst/>
              <a:gdLst/>
              <a:ahLst/>
              <a:cxnLst/>
              <a:rect l="l" t="t" r="r" b="b"/>
              <a:pathLst>
                <a:path w="2128430" h="333906">
                  <a:moveTo>
                    <a:pt x="0" y="0"/>
                  </a:moveTo>
                  <a:lnTo>
                    <a:pt x="2128430" y="0"/>
                  </a:lnTo>
                  <a:lnTo>
                    <a:pt x="2128430" y="333906"/>
                  </a:lnTo>
                  <a:lnTo>
                    <a:pt x="0" y="333906"/>
                  </a:lnTo>
                  <a:close/>
                </a:path>
              </a:pathLst>
            </a:custGeom>
            <a:solidFill>
              <a:srgbClr val="000000">
                <a:alpha val="0"/>
              </a:srgbClr>
            </a:solidFill>
            <a:ln w="19050" cap="sq">
              <a:solidFill>
                <a:srgbClr val="000000"/>
              </a:solidFill>
              <a:prstDash val="solid"/>
              <a:miter/>
            </a:ln>
          </p:spPr>
        </p:sp>
        <p:sp>
          <p:nvSpPr>
            <p:cNvPr id="24" name="TextBox 24"/>
            <p:cNvSpPr txBox="1"/>
            <p:nvPr/>
          </p:nvSpPr>
          <p:spPr>
            <a:xfrm>
              <a:off x="0" y="-38100"/>
              <a:ext cx="2128430" cy="372006"/>
            </a:xfrm>
            <a:prstGeom prst="rect">
              <a:avLst/>
            </a:prstGeom>
          </p:spPr>
          <p:txBody>
            <a:bodyPr lIns="50800" tIns="50800" rIns="50800" bIns="50800" rtlCol="0" anchor="ctr"/>
            <a:lstStyle/>
            <a:p>
              <a:pPr algn="ctr">
                <a:lnSpc>
                  <a:spcPts val="2659"/>
                </a:lnSpc>
              </a:pPr>
              <a:endParaRPr/>
            </a:p>
          </p:txBody>
        </p:sp>
      </p:grpSp>
      <p:sp>
        <p:nvSpPr>
          <p:cNvPr id="25" name="TextBox 25"/>
          <p:cNvSpPr txBox="1"/>
          <p:nvPr/>
        </p:nvSpPr>
        <p:spPr>
          <a:xfrm>
            <a:off x="9789041" y="7219282"/>
            <a:ext cx="7401814" cy="1115690"/>
          </a:xfrm>
          <a:prstGeom prst="rect">
            <a:avLst/>
          </a:prstGeom>
        </p:spPr>
        <p:txBody>
          <a:bodyPr lIns="0" tIns="0" rIns="0" bIns="0" rtlCol="0" anchor="t">
            <a:spAutoFit/>
          </a:bodyPr>
          <a:lstStyle/>
          <a:p>
            <a:pPr algn="just">
              <a:lnSpc>
                <a:spcPts val="2941"/>
              </a:lnSpc>
            </a:pPr>
            <a:r>
              <a:rPr lang="vi-VN" sz="2000" spc="15">
                <a:solidFill>
                  <a:srgbClr val="004AAD"/>
                </a:solidFill>
                <a:latin typeface="+mj-lt"/>
                <a:ea typeface="Roboto"/>
                <a:cs typeface="Roboto"/>
                <a:sym typeface="Roboto"/>
              </a:rPr>
              <a:t>Rõ ràng trong thực hiện: Phân công cụ thể trách nhiệm cơ quan chủ trì, phối hợp gắn với tiến độ và kết quả đầu ra có thể định lượng, đánh giá được.</a:t>
            </a:r>
            <a:endParaRPr lang="en-US" sz="2000" spc="15">
              <a:solidFill>
                <a:srgbClr val="004AAD"/>
              </a:solidFill>
              <a:latin typeface="+mj-lt"/>
              <a:ea typeface="Roboto"/>
              <a:cs typeface="Roboto"/>
              <a:sym typeface="Roboto"/>
            </a:endParaRPr>
          </a:p>
        </p:txBody>
      </p:sp>
      <p:grpSp>
        <p:nvGrpSpPr>
          <p:cNvPr id="26" name="Group 26"/>
          <p:cNvGrpSpPr/>
          <p:nvPr/>
        </p:nvGrpSpPr>
        <p:grpSpPr>
          <a:xfrm>
            <a:off x="9144000" y="7476264"/>
            <a:ext cx="478755" cy="477724"/>
            <a:chOff x="0" y="0"/>
            <a:chExt cx="828385" cy="826601"/>
          </a:xfrm>
        </p:grpSpPr>
        <p:sp>
          <p:nvSpPr>
            <p:cNvPr id="27" name="Freeform 27"/>
            <p:cNvSpPr/>
            <p:nvPr/>
          </p:nvSpPr>
          <p:spPr>
            <a:xfrm>
              <a:off x="0" y="0"/>
              <a:ext cx="828385" cy="826601"/>
            </a:xfrm>
            <a:custGeom>
              <a:avLst/>
              <a:gdLst/>
              <a:ahLst/>
              <a:cxnLst/>
              <a:rect l="l" t="t" r="r" b="b"/>
              <a:pathLst>
                <a:path w="828385" h="826601">
                  <a:moveTo>
                    <a:pt x="0" y="0"/>
                  </a:moveTo>
                  <a:lnTo>
                    <a:pt x="828385" y="0"/>
                  </a:lnTo>
                  <a:lnTo>
                    <a:pt x="828385" y="826601"/>
                  </a:lnTo>
                  <a:lnTo>
                    <a:pt x="0" y="826601"/>
                  </a:lnTo>
                  <a:close/>
                </a:path>
              </a:pathLst>
            </a:custGeom>
            <a:solidFill>
              <a:srgbClr val="1E4541"/>
            </a:solidFill>
          </p:spPr>
        </p:sp>
        <p:sp>
          <p:nvSpPr>
            <p:cNvPr id="28" name="TextBox 28"/>
            <p:cNvSpPr txBox="1"/>
            <p:nvPr/>
          </p:nvSpPr>
          <p:spPr>
            <a:xfrm>
              <a:off x="0" y="-38100"/>
              <a:ext cx="828385" cy="864701"/>
            </a:xfrm>
            <a:prstGeom prst="rect">
              <a:avLst/>
            </a:prstGeom>
          </p:spPr>
          <p:txBody>
            <a:bodyPr lIns="50800" tIns="50800" rIns="50800" bIns="50800" rtlCol="0" anchor="ctr"/>
            <a:lstStyle/>
            <a:p>
              <a:pPr algn="ctr">
                <a:lnSpc>
                  <a:spcPts val="2659"/>
                </a:lnSpc>
                <a:spcBef>
                  <a:spcPct val="0"/>
                </a:spcBef>
              </a:pPr>
              <a:endParaRPr/>
            </a:p>
          </p:txBody>
        </p:sp>
      </p:grpSp>
      <p:sp>
        <p:nvSpPr>
          <p:cNvPr id="29" name="TextBox 29"/>
          <p:cNvSpPr txBox="1"/>
          <p:nvPr/>
        </p:nvSpPr>
        <p:spPr>
          <a:xfrm>
            <a:off x="9195566" y="7579754"/>
            <a:ext cx="319569" cy="294953"/>
          </a:xfrm>
          <a:prstGeom prst="rect">
            <a:avLst/>
          </a:prstGeom>
        </p:spPr>
        <p:txBody>
          <a:bodyPr wrap="square" lIns="0" tIns="0" rIns="0" bIns="0" rtlCol="0" anchor="t">
            <a:spAutoFit/>
          </a:bodyPr>
          <a:lstStyle/>
          <a:p>
            <a:pPr algn="ctr">
              <a:lnSpc>
                <a:spcPts val="2266"/>
              </a:lnSpc>
            </a:pPr>
            <a:r>
              <a:rPr lang="en-US" sz="2041" b="1">
                <a:solidFill>
                  <a:srgbClr val="FFFFFF"/>
                </a:solidFill>
                <a:latin typeface="Roboto Bold"/>
                <a:ea typeface="Roboto Bold"/>
                <a:cs typeface="Roboto Bold"/>
                <a:sym typeface="Roboto Bold"/>
              </a:rPr>
              <a:t>3</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998820"/>
            <a:ext cx="8004227" cy="5336151"/>
          </a:xfrm>
          <a:prstGeom prst="rect">
            <a:avLst/>
          </a:prstGeom>
        </p:spPr>
      </p:pic>
    </p:spTree>
    <p:extLst>
      <p:ext uri="{BB962C8B-B14F-4D97-AF65-F5344CB8AC3E}">
        <p14:creationId xmlns:p14="http://schemas.microsoft.com/office/powerpoint/2010/main" val="11250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grpSp>
        <p:nvGrpSpPr>
          <p:cNvPr id="2" name="Group 2"/>
          <p:cNvGrpSpPr/>
          <p:nvPr/>
        </p:nvGrpSpPr>
        <p:grpSpPr>
          <a:xfrm>
            <a:off x="13522315" y="-152636"/>
            <a:ext cx="4918321" cy="4874783"/>
            <a:chOff x="0" y="0"/>
            <a:chExt cx="1479676" cy="1466578"/>
          </a:xfrm>
        </p:grpSpPr>
        <p:sp>
          <p:nvSpPr>
            <p:cNvPr id="3" name="Freeform 3"/>
            <p:cNvSpPr/>
            <p:nvPr/>
          </p:nvSpPr>
          <p:spPr>
            <a:xfrm>
              <a:off x="0" y="0"/>
              <a:ext cx="1479676" cy="1466578"/>
            </a:xfrm>
            <a:custGeom>
              <a:avLst/>
              <a:gdLst/>
              <a:ahLst/>
              <a:cxnLst/>
              <a:rect l="l" t="t" r="r" b="b"/>
              <a:pathLst>
                <a:path w="1479676" h="1466578">
                  <a:moveTo>
                    <a:pt x="0" y="0"/>
                  </a:moveTo>
                  <a:lnTo>
                    <a:pt x="1479676" y="0"/>
                  </a:lnTo>
                  <a:lnTo>
                    <a:pt x="1479676" y="1466578"/>
                  </a:lnTo>
                  <a:lnTo>
                    <a:pt x="0" y="1466578"/>
                  </a:lnTo>
                  <a:close/>
                </a:path>
              </a:pathLst>
            </a:custGeom>
            <a:solidFill>
              <a:srgbClr val="1E4541"/>
            </a:solidFill>
          </p:spPr>
        </p:sp>
        <p:sp>
          <p:nvSpPr>
            <p:cNvPr id="4" name="TextBox 4"/>
            <p:cNvSpPr txBox="1"/>
            <p:nvPr/>
          </p:nvSpPr>
          <p:spPr>
            <a:xfrm>
              <a:off x="0" y="-47625"/>
              <a:ext cx="1479676" cy="151420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888453" y="1028700"/>
            <a:ext cx="12370847" cy="8743950"/>
            <a:chOff x="0" y="0"/>
            <a:chExt cx="4233113" cy="2992045"/>
          </a:xfrm>
        </p:grpSpPr>
        <p:sp>
          <p:nvSpPr>
            <p:cNvPr id="6" name="Freeform 6"/>
            <p:cNvSpPr/>
            <p:nvPr/>
          </p:nvSpPr>
          <p:spPr>
            <a:xfrm>
              <a:off x="0" y="0"/>
              <a:ext cx="4233113" cy="2992045"/>
            </a:xfrm>
            <a:custGeom>
              <a:avLst/>
              <a:gdLst/>
              <a:ahLst/>
              <a:cxnLst/>
              <a:rect l="l" t="t" r="r" b="b"/>
              <a:pathLst>
                <a:path w="4233113" h="2992045">
                  <a:moveTo>
                    <a:pt x="3129" y="0"/>
                  </a:moveTo>
                  <a:lnTo>
                    <a:pt x="4229984" y="0"/>
                  </a:lnTo>
                  <a:cubicBezTo>
                    <a:pt x="4231712" y="0"/>
                    <a:pt x="4233113" y="1401"/>
                    <a:pt x="4233113" y="3129"/>
                  </a:cubicBezTo>
                  <a:lnTo>
                    <a:pt x="4233113" y="2988916"/>
                  </a:lnTo>
                  <a:cubicBezTo>
                    <a:pt x="4233113" y="2989745"/>
                    <a:pt x="4232783" y="2990541"/>
                    <a:pt x="4232196" y="2991128"/>
                  </a:cubicBezTo>
                  <a:cubicBezTo>
                    <a:pt x="4231610" y="2991715"/>
                    <a:pt x="4230814" y="2992045"/>
                    <a:pt x="4229984" y="2992045"/>
                  </a:cubicBezTo>
                  <a:lnTo>
                    <a:pt x="3129" y="2992045"/>
                  </a:lnTo>
                  <a:cubicBezTo>
                    <a:pt x="2299" y="2992045"/>
                    <a:pt x="1503" y="2991715"/>
                    <a:pt x="916" y="2991128"/>
                  </a:cubicBezTo>
                  <a:cubicBezTo>
                    <a:pt x="330" y="2990541"/>
                    <a:pt x="0" y="2989745"/>
                    <a:pt x="0" y="2988916"/>
                  </a:cubicBezTo>
                  <a:lnTo>
                    <a:pt x="0" y="3129"/>
                  </a:lnTo>
                  <a:cubicBezTo>
                    <a:pt x="0" y="2299"/>
                    <a:pt x="330" y="1503"/>
                    <a:pt x="916" y="916"/>
                  </a:cubicBezTo>
                  <a:cubicBezTo>
                    <a:pt x="1503" y="330"/>
                    <a:pt x="2299" y="0"/>
                    <a:pt x="3129" y="0"/>
                  </a:cubicBezTo>
                  <a:close/>
                </a:path>
              </a:pathLst>
            </a:custGeom>
            <a:solidFill>
              <a:srgbClr val="EBE2D6"/>
            </a:solidFill>
          </p:spPr>
        </p:sp>
        <p:sp>
          <p:nvSpPr>
            <p:cNvPr id="7" name="TextBox 7"/>
            <p:cNvSpPr txBox="1"/>
            <p:nvPr/>
          </p:nvSpPr>
          <p:spPr>
            <a:xfrm>
              <a:off x="0" y="-47625"/>
              <a:ext cx="4233113" cy="3039670"/>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8167954" y="1787178"/>
            <a:ext cx="7854407" cy="782265"/>
          </a:xfrm>
          <a:prstGeom prst="rect">
            <a:avLst/>
          </a:prstGeom>
        </p:spPr>
        <p:txBody>
          <a:bodyPr lIns="0" tIns="0" rIns="0" bIns="0" rtlCol="0" anchor="t">
            <a:spAutoFit/>
          </a:bodyPr>
          <a:lstStyle/>
          <a:p>
            <a:pPr algn="just">
              <a:lnSpc>
                <a:spcPts val="6102"/>
              </a:lnSpc>
            </a:pPr>
            <a:r>
              <a:rPr lang="en-US" sz="5812" b="1">
                <a:solidFill>
                  <a:srgbClr val="004AAD"/>
                </a:solidFill>
                <a:latin typeface="Times New Roman" panose="02020603050405020304" pitchFamily="18" charset="0"/>
                <a:ea typeface="Roboto Bold"/>
                <a:cs typeface="Times New Roman" panose="02020603050405020304" pitchFamily="18" charset="0"/>
                <a:sym typeface="Roboto Bold"/>
              </a:rPr>
              <a:t>MỞ ĐẦU ĐẶT VẤN ĐỀ</a:t>
            </a:r>
          </a:p>
        </p:txBody>
      </p:sp>
      <p:sp>
        <p:nvSpPr>
          <p:cNvPr id="12" name="TextBox 12"/>
          <p:cNvSpPr txBox="1"/>
          <p:nvPr/>
        </p:nvSpPr>
        <p:spPr>
          <a:xfrm>
            <a:off x="6296024" y="9904731"/>
            <a:ext cx="14452581" cy="397545"/>
          </a:xfrm>
          <a:prstGeom prst="rect">
            <a:avLst/>
          </a:prstGeom>
        </p:spPr>
        <p:txBody>
          <a:bodyPr lIns="0" tIns="0" rIns="0" bIns="0" rtlCol="0" anchor="t">
            <a:spAutoFit/>
          </a:bodyPr>
          <a:lstStyle/>
          <a:p>
            <a:pPr algn="ctr">
              <a:lnSpc>
                <a:spcPts val="3080"/>
              </a:lnSpc>
              <a:spcBef>
                <a:spcPct val="0"/>
              </a:spcBef>
            </a:pPr>
            <a:r>
              <a:rPr lang="en-US" sz="2200" smtClean="0">
                <a:solidFill>
                  <a:srgbClr val="1E4541"/>
                </a:solidFill>
                <a:latin typeface="Roboto"/>
                <a:ea typeface="Roboto"/>
                <a:cs typeface="Roboto"/>
                <a:sym typeface="Roboto"/>
              </a:rPr>
              <a:t>SỞ CÔNG THƯƠNG </a:t>
            </a:r>
            <a:r>
              <a:rPr lang="en-US" sz="2200">
                <a:solidFill>
                  <a:srgbClr val="1E4541"/>
                </a:solidFill>
                <a:latin typeface="Roboto"/>
                <a:ea typeface="Roboto"/>
                <a:cs typeface="Roboto"/>
                <a:sym typeface="Roboto"/>
              </a:rPr>
              <a:t>TỈNH CAO BẰNG </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935" y="3911079"/>
            <a:ext cx="10363200" cy="6000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799461" y="4129796"/>
            <a:ext cx="1189698" cy="1189698"/>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1E4541"/>
              </a:solidFill>
              <a:prstDash val="solid"/>
              <a:miter/>
            </a:ln>
          </p:spPr>
        </p:sp>
        <p:sp>
          <p:nvSpPr>
            <p:cNvPr id="5" name="TextBox 5"/>
            <p:cNvSpPr txBox="1"/>
            <p:nvPr/>
          </p:nvSpPr>
          <p:spPr>
            <a:xfrm>
              <a:off x="76200" y="0"/>
              <a:ext cx="660400" cy="736600"/>
            </a:xfrm>
            <a:prstGeom prst="rect">
              <a:avLst/>
            </a:prstGeom>
          </p:spPr>
          <p:txBody>
            <a:bodyPr lIns="50800" tIns="50800" rIns="50800" bIns="50800" rtlCol="0" anchor="ctr"/>
            <a:lstStyle/>
            <a:p>
              <a:pPr algn="ctr">
                <a:lnSpc>
                  <a:spcPts val="4759"/>
                </a:lnSpc>
              </a:pPr>
              <a:r>
                <a:rPr lang="en-US" sz="3399">
                  <a:solidFill>
                    <a:srgbClr val="1E4541"/>
                  </a:solidFill>
                  <a:latin typeface="Roboto"/>
                  <a:ea typeface="Roboto"/>
                  <a:cs typeface="Roboto"/>
                  <a:sym typeface="Roboto"/>
                </a:rPr>
                <a:t>1</a:t>
              </a:r>
            </a:p>
          </p:txBody>
        </p:sp>
      </p:grpSp>
      <p:grpSp>
        <p:nvGrpSpPr>
          <p:cNvPr id="6" name="Group 6"/>
          <p:cNvGrpSpPr/>
          <p:nvPr/>
        </p:nvGrpSpPr>
        <p:grpSpPr>
          <a:xfrm>
            <a:off x="4941687" y="4157750"/>
            <a:ext cx="1189698" cy="118969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1E4541"/>
              </a:solidFill>
              <a:prstDash val="solid"/>
              <a:miter/>
            </a:ln>
          </p:spPr>
        </p:sp>
        <p:sp>
          <p:nvSpPr>
            <p:cNvPr id="8" name="TextBox 8"/>
            <p:cNvSpPr txBox="1"/>
            <p:nvPr/>
          </p:nvSpPr>
          <p:spPr>
            <a:xfrm>
              <a:off x="76200" y="0"/>
              <a:ext cx="660400" cy="736600"/>
            </a:xfrm>
            <a:prstGeom prst="rect">
              <a:avLst/>
            </a:prstGeom>
          </p:spPr>
          <p:txBody>
            <a:bodyPr lIns="50800" tIns="50800" rIns="50800" bIns="50800" rtlCol="0" anchor="ctr"/>
            <a:lstStyle/>
            <a:p>
              <a:pPr algn="ctr">
                <a:lnSpc>
                  <a:spcPts val="4759"/>
                </a:lnSpc>
              </a:pPr>
              <a:r>
                <a:rPr lang="en-US" sz="3399">
                  <a:solidFill>
                    <a:srgbClr val="1E4541"/>
                  </a:solidFill>
                  <a:latin typeface="Roboto"/>
                  <a:ea typeface="Roboto"/>
                  <a:cs typeface="Roboto"/>
                  <a:sym typeface="Roboto"/>
                </a:rPr>
                <a:t>2</a:t>
              </a:r>
            </a:p>
          </p:txBody>
        </p:sp>
      </p:grpSp>
      <p:grpSp>
        <p:nvGrpSpPr>
          <p:cNvPr id="9" name="Group 9"/>
          <p:cNvGrpSpPr/>
          <p:nvPr/>
        </p:nvGrpSpPr>
        <p:grpSpPr>
          <a:xfrm>
            <a:off x="8192162" y="4157750"/>
            <a:ext cx="1189698" cy="118969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1E4541"/>
              </a:solidFill>
              <a:prstDash val="solid"/>
              <a:miter/>
            </a:ln>
          </p:spPr>
        </p:sp>
        <p:sp>
          <p:nvSpPr>
            <p:cNvPr id="11" name="TextBox 11"/>
            <p:cNvSpPr txBox="1"/>
            <p:nvPr/>
          </p:nvSpPr>
          <p:spPr>
            <a:xfrm>
              <a:off x="76200" y="0"/>
              <a:ext cx="660400" cy="736600"/>
            </a:xfrm>
            <a:prstGeom prst="rect">
              <a:avLst/>
            </a:prstGeom>
          </p:spPr>
          <p:txBody>
            <a:bodyPr lIns="50800" tIns="50800" rIns="50800" bIns="50800" rtlCol="0" anchor="ctr"/>
            <a:lstStyle/>
            <a:p>
              <a:pPr algn="ctr">
                <a:lnSpc>
                  <a:spcPts val="4759"/>
                </a:lnSpc>
              </a:pPr>
              <a:r>
                <a:rPr lang="en-US" sz="3399">
                  <a:solidFill>
                    <a:srgbClr val="1E4541"/>
                  </a:solidFill>
                  <a:latin typeface="Roboto"/>
                  <a:ea typeface="Roboto"/>
                  <a:cs typeface="Roboto"/>
                  <a:sym typeface="Roboto"/>
                </a:rPr>
                <a:t>3</a:t>
              </a:r>
            </a:p>
          </p:txBody>
        </p:sp>
      </p:grpSp>
      <p:grpSp>
        <p:nvGrpSpPr>
          <p:cNvPr id="12" name="Group 12"/>
          <p:cNvGrpSpPr/>
          <p:nvPr/>
        </p:nvGrpSpPr>
        <p:grpSpPr>
          <a:xfrm>
            <a:off x="11445199" y="4129796"/>
            <a:ext cx="1189698" cy="118969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1E4541"/>
              </a:solidFill>
              <a:prstDash val="solid"/>
              <a:miter/>
            </a:ln>
          </p:spPr>
        </p:sp>
        <p:sp>
          <p:nvSpPr>
            <p:cNvPr id="14" name="TextBox 14"/>
            <p:cNvSpPr txBox="1"/>
            <p:nvPr/>
          </p:nvSpPr>
          <p:spPr>
            <a:xfrm>
              <a:off x="76200" y="0"/>
              <a:ext cx="660400" cy="736600"/>
            </a:xfrm>
            <a:prstGeom prst="rect">
              <a:avLst/>
            </a:prstGeom>
          </p:spPr>
          <p:txBody>
            <a:bodyPr lIns="50800" tIns="50800" rIns="50800" bIns="50800" rtlCol="0" anchor="ctr"/>
            <a:lstStyle/>
            <a:p>
              <a:pPr algn="ctr">
                <a:lnSpc>
                  <a:spcPts val="4759"/>
                </a:lnSpc>
              </a:pPr>
              <a:r>
                <a:rPr lang="en-US" sz="3399">
                  <a:solidFill>
                    <a:srgbClr val="1E4541"/>
                  </a:solidFill>
                  <a:latin typeface="Roboto"/>
                  <a:ea typeface="Roboto"/>
                  <a:cs typeface="Roboto"/>
                  <a:sym typeface="Roboto"/>
                </a:rPr>
                <a:t>4</a:t>
              </a:r>
            </a:p>
          </p:txBody>
        </p:sp>
      </p:grpSp>
      <p:sp>
        <p:nvSpPr>
          <p:cNvPr id="15" name="AutoShape 15"/>
          <p:cNvSpPr/>
          <p:nvPr/>
        </p:nvSpPr>
        <p:spPr>
          <a:xfrm flipV="1">
            <a:off x="3044925" y="4738933"/>
            <a:ext cx="1858407" cy="13666"/>
          </a:xfrm>
          <a:prstGeom prst="line">
            <a:avLst/>
          </a:prstGeom>
          <a:ln w="9525" cap="flat">
            <a:solidFill>
              <a:srgbClr val="1E4541"/>
            </a:solidFill>
            <a:prstDash val="solid"/>
            <a:headEnd type="none" w="sm" len="sm"/>
            <a:tailEnd type="none" w="sm" len="sm"/>
          </a:ln>
        </p:spPr>
      </p:sp>
      <p:sp>
        <p:nvSpPr>
          <p:cNvPr id="16" name="AutoShape 16"/>
          <p:cNvSpPr/>
          <p:nvPr/>
        </p:nvSpPr>
        <p:spPr>
          <a:xfrm>
            <a:off x="6203838" y="4738933"/>
            <a:ext cx="1949562" cy="0"/>
          </a:xfrm>
          <a:prstGeom prst="line">
            <a:avLst/>
          </a:prstGeom>
          <a:ln w="9525" cap="flat">
            <a:solidFill>
              <a:srgbClr val="1E4541"/>
            </a:solidFill>
            <a:prstDash val="solid"/>
            <a:headEnd type="none" w="sm" len="sm"/>
            <a:tailEnd type="none" w="sm" len="sm"/>
          </a:ln>
        </p:spPr>
      </p:sp>
      <p:sp>
        <p:nvSpPr>
          <p:cNvPr id="17" name="AutoShape 17"/>
          <p:cNvSpPr/>
          <p:nvPr/>
        </p:nvSpPr>
        <p:spPr>
          <a:xfrm>
            <a:off x="9448800" y="4738933"/>
            <a:ext cx="1973425" cy="0"/>
          </a:xfrm>
          <a:prstGeom prst="line">
            <a:avLst/>
          </a:prstGeom>
          <a:ln w="9525" cap="flat">
            <a:solidFill>
              <a:srgbClr val="1E4541"/>
            </a:solidFill>
            <a:prstDash val="solid"/>
            <a:headEnd type="none" w="sm" len="sm"/>
            <a:tailEnd type="none" w="sm" len="sm"/>
          </a:ln>
        </p:spPr>
      </p:sp>
      <p:sp>
        <p:nvSpPr>
          <p:cNvPr id="18" name="TextBox 18"/>
          <p:cNvSpPr txBox="1"/>
          <p:nvPr/>
        </p:nvSpPr>
        <p:spPr>
          <a:xfrm>
            <a:off x="4012173" y="5656288"/>
            <a:ext cx="2978636" cy="3231654"/>
          </a:xfrm>
          <a:prstGeom prst="rect">
            <a:avLst/>
          </a:prstGeom>
        </p:spPr>
        <p:txBody>
          <a:bodyPr wrap="square" lIns="0" tIns="0" rIns="0" bIns="0" rtlCol="0" anchor="t">
            <a:spAutoFit/>
          </a:bodyPr>
          <a:lstStyle/>
          <a:p>
            <a:pPr marL="431796" lvl="1" indent="-215898" algn="just">
              <a:lnSpc>
                <a:spcPts val="2799"/>
              </a:lnSpc>
              <a:buFont typeface="Arial"/>
              <a:buChar char="•"/>
            </a:pPr>
            <a:r>
              <a:rPr lang="vi-VN" sz="2400" smtClean="0">
                <a:solidFill>
                  <a:srgbClr val="004AAD"/>
                </a:solidFill>
                <a:latin typeface="+mj-lt"/>
                <a:ea typeface="Roboto"/>
                <a:cs typeface="Roboto"/>
                <a:sym typeface="Roboto"/>
              </a:rPr>
              <a:t> </a:t>
            </a:r>
            <a:r>
              <a:rPr lang="vi-VN" sz="2400">
                <a:solidFill>
                  <a:srgbClr val="004AAD"/>
                </a:solidFill>
                <a:latin typeface="+mj-lt"/>
                <a:ea typeface="Roboto"/>
                <a:cs typeface="Roboto"/>
                <a:sym typeface="Roboto"/>
              </a:rPr>
              <a:t>Mục tiêu: Xác định các chỉ số định lượng cụ thể về tổng cung năng lượng, công suất nguồn điện và tỷ lệ tiết kiệm năng lượng đến năm 2030, tầm nhìn 2045. </a:t>
            </a:r>
            <a:endParaRPr lang="en-US" sz="2400">
              <a:solidFill>
                <a:srgbClr val="004AAD"/>
              </a:solidFill>
              <a:latin typeface="+mj-lt"/>
              <a:ea typeface="Roboto"/>
              <a:cs typeface="Roboto"/>
              <a:sym typeface="Roboto"/>
            </a:endParaRPr>
          </a:p>
        </p:txBody>
      </p:sp>
      <p:sp>
        <p:nvSpPr>
          <p:cNvPr id="19" name="TextBox 19"/>
          <p:cNvSpPr txBox="1"/>
          <p:nvPr/>
        </p:nvSpPr>
        <p:spPr>
          <a:xfrm>
            <a:off x="7465580" y="5684573"/>
            <a:ext cx="2568054" cy="2872581"/>
          </a:xfrm>
          <a:prstGeom prst="rect">
            <a:avLst/>
          </a:prstGeom>
        </p:spPr>
        <p:txBody>
          <a:bodyPr wrap="square" lIns="0" tIns="0" rIns="0" bIns="0" rtlCol="0" anchor="t">
            <a:spAutoFit/>
          </a:bodyPr>
          <a:lstStyle/>
          <a:p>
            <a:pPr marL="431796" lvl="1" indent="-215898" algn="just">
              <a:lnSpc>
                <a:spcPts val="2799"/>
              </a:lnSpc>
              <a:buFont typeface="Arial"/>
              <a:buChar char="•"/>
            </a:pPr>
            <a:r>
              <a:rPr lang="vi-VN" sz="2400">
                <a:solidFill>
                  <a:srgbClr val="004AAD"/>
                </a:solidFill>
                <a:latin typeface="+mj-lt"/>
                <a:ea typeface="Roboto"/>
                <a:cs typeface="Roboto"/>
                <a:sym typeface="Roboto"/>
              </a:rPr>
              <a:t>Nhiệm vụ giải pháp: Bao gồm 06 nhóm giải pháp chiến lược từ hoàn thiện thể chế đến phát triển hạ tầng và nhân lực</a:t>
            </a:r>
            <a:endParaRPr lang="en-US" sz="2400">
              <a:solidFill>
                <a:srgbClr val="004AAD"/>
              </a:solidFill>
              <a:latin typeface="+mj-lt"/>
              <a:ea typeface="Roboto"/>
              <a:cs typeface="Roboto"/>
              <a:sym typeface="Roboto"/>
            </a:endParaRPr>
          </a:p>
        </p:txBody>
      </p:sp>
      <p:sp>
        <p:nvSpPr>
          <p:cNvPr id="20" name="TextBox 20"/>
          <p:cNvSpPr txBox="1"/>
          <p:nvPr/>
        </p:nvSpPr>
        <p:spPr>
          <a:xfrm>
            <a:off x="10508405" y="5646067"/>
            <a:ext cx="2826595" cy="2872581"/>
          </a:xfrm>
          <a:prstGeom prst="rect">
            <a:avLst/>
          </a:prstGeom>
        </p:spPr>
        <p:txBody>
          <a:bodyPr wrap="square" lIns="0" tIns="0" rIns="0" bIns="0" rtlCol="0" anchor="t">
            <a:spAutoFit/>
          </a:bodyPr>
          <a:lstStyle/>
          <a:p>
            <a:pPr marL="431796" lvl="1" indent="-215898" algn="just">
              <a:lnSpc>
                <a:spcPts val="2799"/>
              </a:lnSpc>
              <a:buFont typeface="Arial"/>
              <a:buChar char="•"/>
            </a:pPr>
            <a:r>
              <a:rPr lang="vi-VN" sz="2400">
                <a:solidFill>
                  <a:srgbClr val="004AAD"/>
                </a:solidFill>
                <a:latin typeface="+mj-lt"/>
                <a:ea typeface="Roboto"/>
                <a:cs typeface="Roboto"/>
                <a:sym typeface="Roboto"/>
              </a:rPr>
              <a:t>Kinh phí thực hiện: Nguồn ngân sách nhà nước theo phân cấp, vốn doanh nghiệp và các nguồn huy động hợp pháp khác. </a:t>
            </a:r>
            <a:endParaRPr lang="en-US" sz="2400">
              <a:solidFill>
                <a:srgbClr val="004AAD"/>
              </a:solidFill>
              <a:latin typeface="+mj-lt"/>
              <a:ea typeface="Roboto"/>
              <a:cs typeface="Roboto"/>
              <a:sym typeface="Roboto"/>
            </a:endParaRPr>
          </a:p>
        </p:txBody>
      </p:sp>
      <p:grpSp>
        <p:nvGrpSpPr>
          <p:cNvPr id="22" name="Group 22"/>
          <p:cNvGrpSpPr/>
          <p:nvPr/>
        </p:nvGrpSpPr>
        <p:grpSpPr>
          <a:xfrm rot="5400000">
            <a:off x="17173798" y="9172798"/>
            <a:ext cx="1112999" cy="1115405"/>
            <a:chOff x="0" y="0"/>
            <a:chExt cx="1483999" cy="1487207"/>
          </a:xfrm>
        </p:grpSpPr>
        <p:grpSp>
          <p:nvGrpSpPr>
            <p:cNvPr id="23" name="Group 23"/>
            <p:cNvGrpSpPr/>
            <p:nvPr/>
          </p:nvGrpSpPr>
          <p:grpSpPr>
            <a:xfrm>
              <a:off x="910761" y="0"/>
              <a:ext cx="117857" cy="117912"/>
              <a:chOff x="0" y="0"/>
              <a:chExt cx="1811417" cy="1812273"/>
            </a:xfrm>
          </p:grpSpPr>
          <p:sp>
            <p:nvSpPr>
              <p:cNvPr id="24" name="Freeform 24"/>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25" name="TextBox 25"/>
              <p:cNvSpPr txBox="1"/>
              <p:nvPr/>
            </p:nvSpPr>
            <p:spPr>
              <a:xfrm>
                <a:off x="0" y="-38100"/>
                <a:ext cx="1811417" cy="1850373"/>
              </a:xfrm>
              <a:prstGeom prst="rect">
                <a:avLst/>
              </a:prstGeom>
            </p:spPr>
            <p:txBody>
              <a:bodyPr lIns="50800" tIns="50800" rIns="50800" bIns="50800" rtlCol="0" anchor="ctr"/>
              <a:lstStyle/>
              <a:p>
                <a:pPr algn="ctr">
                  <a:lnSpc>
                    <a:spcPts val="2659"/>
                  </a:lnSpc>
                  <a:spcBef>
                    <a:spcPct val="0"/>
                  </a:spcBef>
                </a:pPr>
                <a:endParaRPr/>
              </a:p>
            </p:txBody>
          </p:sp>
        </p:grpSp>
        <p:grpSp>
          <p:nvGrpSpPr>
            <p:cNvPr id="26" name="Group 26"/>
            <p:cNvGrpSpPr/>
            <p:nvPr/>
          </p:nvGrpSpPr>
          <p:grpSpPr>
            <a:xfrm>
              <a:off x="910761" y="454273"/>
              <a:ext cx="117857" cy="117912"/>
              <a:chOff x="0" y="0"/>
              <a:chExt cx="1811417" cy="1812273"/>
            </a:xfrm>
          </p:grpSpPr>
          <p:sp>
            <p:nvSpPr>
              <p:cNvPr id="27" name="Freeform 27"/>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28" name="TextBox 28"/>
              <p:cNvSpPr txBox="1"/>
              <p:nvPr/>
            </p:nvSpPr>
            <p:spPr>
              <a:xfrm>
                <a:off x="0" y="-38100"/>
                <a:ext cx="1811417" cy="1850373"/>
              </a:xfrm>
              <a:prstGeom prst="rect">
                <a:avLst/>
              </a:prstGeom>
            </p:spPr>
            <p:txBody>
              <a:bodyPr lIns="50800" tIns="50800" rIns="50800" bIns="50800" rtlCol="0" anchor="ctr"/>
              <a:lstStyle/>
              <a:p>
                <a:pPr algn="ctr">
                  <a:lnSpc>
                    <a:spcPts val="2659"/>
                  </a:lnSpc>
                  <a:spcBef>
                    <a:spcPct val="0"/>
                  </a:spcBef>
                </a:pPr>
                <a:endParaRPr/>
              </a:p>
            </p:txBody>
          </p:sp>
        </p:grpSp>
        <p:grpSp>
          <p:nvGrpSpPr>
            <p:cNvPr id="29" name="Group 29"/>
            <p:cNvGrpSpPr/>
            <p:nvPr/>
          </p:nvGrpSpPr>
          <p:grpSpPr>
            <a:xfrm>
              <a:off x="910728" y="909687"/>
              <a:ext cx="117857" cy="117912"/>
              <a:chOff x="0" y="0"/>
              <a:chExt cx="1811417" cy="1812273"/>
            </a:xfrm>
          </p:grpSpPr>
          <p:sp>
            <p:nvSpPr>
              <p:cNvPr id="30" name="Freeform 30"/>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31" name="TextBox 31"/>
              <p:cNvSpPr txBox="1"/>
              <p:nvPr/>
            </p:nvSpPr>
            <p:spPr>
              <a:xfrm>
                <a:off x="0" y="-38100"/>
                <a:ext cx="1811417" cy="1850373"/>
              </a:xfrm>
              <a:prstGeom prst="rect">
                <a:avLst/>
              </a:prstGeom>
            </p:spPr>
            <p:txBody>
              <a:bodyPr lIns="50800" tIns="50800" rIns="50800" bIns="50800" rtlCol="0" anchor="ctr"/>
              <a:lstStyle/>
              <a:p>
                <a:pPr algn="ctr">
                  <a:lnSpc>
                    <a:spcPts val="2659"/>
                  </a:lnSpc>
                  <a:spcBef>
                    <a:spcPct val="0"/>
                  </a:spcBef>
                </a:pPr>
                <a:endParaRPr/>
              </a:p>
            </p:txBody>
          </p:sp>
        </p:grpSp>
        <p:grpSp>
          <p:nvGrpSpPr>
            <p:cNvPr id="32" name="Group 32"/>
            <p:cNvGrpSpPr/>
            <p:nvPr/>
          </p:nvGrpSpPr>
          <p:grpSpPr>
            <a:xfrm>
              <a:off x="455381" y="0"/>
              <a:ext cx="117857" cy="117912"/>
              <a:chOff x="0" y="0"/>
              <a:chExt cx="1811417" cy="1812273"/>
            </a:xfrm>
          </p:grpSpPr>
          <p:sp>
            <p:nvSpPr>
              <p:cNvPr id="33" name="Freeform 33"/>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34" name="TextBox 34"/>
              <p:cNvSpPr txBox="1"/>
              <p:nvPr/>
            </p:nvSpPr>
            <p:spPr>
              <a:xfrm>
                <a:off x="0" y="-38100"/>
                <a:ext cx="1811417" cy="1850373"/>
              </a:xfrm>
              <a:prstGeom prst="rect">
                <a:avLst/>
              </a:prstGeom>
            </p:spPr>
            <p:txBody>
              <a:bodyPr lIns="50800" tIns="50800" rIns="50800" bIns="50800" rtlCol="0" anchor="ctr"/>
              <a:lstStyle/>
              <a:p>
                <a:pPr algn="ctr">
                  <a:lnSpc>
                    <a:spcPts val="2659"/>
                  </a:lnSpc>
                  <a:spcBef>
                    <a:spcPct val="0"/>
                  </a:spcBef>
                </a:pPr>
                <a:endParaRPr/>
              </a:p>
            </p:txBody>
          </p:sp>
        </p:grpSp>
        <p:grpSp>
          <p:nvGrpSpPr>
            <p:cNvPr id="35" name="Group 35"/>
            <p:cNvGrpSpPr/>
            <p:nvPr/>
          </p:nvGrpSpPr>
          <p:grpSpPr>
            <a:xfrm>
              <a:off x="455381" y="454273"/>
              <a:ext cx="117857" cy="117912"/>
              <a:chOff x="0" y="0"/>
              <a:chExt cx="1811417" cy="1812273"/>
            </a:xfrm>
          </p:grpSpPr>
          <p:sp>
            <p:nvSpPr>
              <p:cNvPr id="36" name="Freeform 36"/>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37" name="TextBox 37"/>
              <p:cNvSpPr txBox="1"/>
              <p:nvPr/>
            </p:nvSpPr>
            <p:spPr>
              <a:xfrm>
                <a:off x="0" y="-38100"/>
                <a:ext cx="1811417" cy="1850373"/>
              </a:xfrm>
              <a:prstGeom prst="rect">
                <a:avLst/>
              </a:prstGeom>
            </p:spPr>
            <p:txBody>
              <a:bodyPr lIns="50800" tIns="50800" rIns="50800" bIns="50800" rtlCol="0" anchor="ctr"/>
              <a:lstStyle/>
              <a:p>
                <a:pPr algn="ctr">
                  <a:lnSpc>
                    <a:spcPts val="2659"/>
                  </a:lnSpc>
                  <a:spcBef>
                    <a:spcPct val="0"/>
                  </a:spcBef>
                </a:pPr>
                <a:endParaRPr/>
              </a:p>
            </p:txBody>
          </p:sp>
        </p:grpSp>
        <p:grpSp>
          <p:nvGrpSpPr>
            <p:cNvPr id="38" name="Group 38"/>
            <p:cNvGrpSpPr/>
            <p:nvPr/>
          </p:nvGrpSpPr>
          <p:grpSpPr>
            <a:xfrm>
              <a:off x="0" y="0"/>
              <a:ext cx="117857" cy="117912"/>
              <a:chOff x="0" y="0"/>
              <a:chExt cx="1811417" cy="1812273"/>
            </a:xfrm>
          </p:grpSpPr>
          <p:sp>
            <p:nvSpPr>
              <p:cNvPr id="39" name="Freeform 39"/>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40" name="TextBox 40"/>
              <p:cNvSpPr txBox="1"/>
              <p:nvPr/>
            </p:nvSpPr>
            <p:spPr>
              <a:xfrm>
                <a:off x="0" y="-38100"/>
                <a:ext cx="1811417" cy="1850373"/>
              </a:xfrm>
              <a:prstGeom prst="rect">
                <a:avLst/>
              </a:prstGeom>
            </p:spPr>
            <p:txBody>
              <a:bodyPr lIns="50800" tIns="50800" rIns="50800" bIns="50800" rtlCol="0" anchor="ctr"/>
              <a:lstStyle/>
              <a:p>
                <a:pPr algn="ctr">
                  <a:lnSpc>
                    <a:spcPts val="2659"/>
                  </a:lnSpc>
                  <a:spcBef>
                    <a:spcPct val="0"/>
                  </a:spcBef>
                </a:pPr>
                <a:endParaRPr/>
              </a:p>
            </p:txBody>
          </p:sp>
        </p:grpSp>
        <p:grpSp>
          <p:nvGrpSpPr>
            <p:cNvPr id="41" name="Group 41"/>
            <p:cNvGrpSpPr/>
            <p:nvPr/>
          </p:nvGrpSpPr>
          <p:grpSpPr>
            <a:xfrm>
              <a:off x="1366142" y="0"/>
              <a:ext cx="117857" cy="117912"/>
              <a:chOff x="0" y="0"/>
              <a:chExt cx="1811417" cy="1812273"/>
            </a:xfrm>
          </p:grpSpPr>
          <p:sp>
            <p:nvSpPr>
              <p:cNvPr id="42" name="Freeform 42"/>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43" name="TextBox 43"/>
              <p:cNvSpPr txBox="1"/>
              <p:nvPr/>
            </p:nvSpPr>
            <p:spPr>
              <a:xfrm>
                <a:off x="0" y="-38100"/>
                <a:ext cx="1811417" cy="1850373"/>
              </a:xfrm>
              <a:prstGeom prst="rect">
                <a:avLst/>
              </a:prstGeom>
            </p:spPr>
            <p:txBody>
              <a:bodyPr lIns="50800" tIns="50800" rIns="50800" bIns="50800" rtlCol="0" anchor="ctr"/>
              <a:lstStyle/>
              <a:p>
                <a:pPr algn="ctr">
                  <a:lnSpc>
                    <a:spcPts val="2659"/>
                  </a:lnSpc>
                  <a:spcBef>
                    <a:spcPct val="0"/>
                  </a:spcBef>
                </a:pPr>
                <a:endParaRPr/>
              </a:p>
            </p:txBody>
          </p:sp>
        </p:grpSp>
        <p:grpSp>
          <p:nvGrpSpPr>
            <p:cNvPr id="44" name="Group 44"/>
            <p:cNvGrpSpPr/>
            <p:nvPr/>
          </p:nvGrpSpPr>
          <p:grpSpPr>
            <a:xfrm>
              <a:off x="1366142" y="454273"/>
              <a:ext cx="117857" cy="117912"/>
              <a:chOff x="0" y="0"/>
              <a:chExt cx="1811417" cy="1812273"/>
            </a:xfrm>
          </p:grpSpPr>
          <p:sp>
            <p:nvSpPr>
              <p:cNvPr id="45" name="Freeform 45"/>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46" name="TextBox 46"/>
              <p:cNvSpPr txBox="1"/>
              <p:nvPr/>
            </p:nvSpPr>
            <p:spPr>
              <a:xfrm>
                <a:off x="0" y="-38100"/>
                <a:ext cx="1811417" cy="1850373"/>
              </a:xfrm>
              <a:prstGeom prst="rect">
                <a:avLst/>
              </a:prstGeom>
            </p:spPr>
            <p:txBody>
              <a:bodyPr lIns="50800" tIns="50800" rIns="50800" bIns="50800" rtlCol="0" anchor="ctr"/>
              <a:lstStyle/>
              <a:p>
                <a:pPr algn="ctr">
                  <a:lnSpc>
                    <a:spcPts val="2659"/>
                  </a:lnSpc>
                  <a:spcBef>
                    <a:spcPct val="0"/>
                  </a:spcBef>
                </a:pPr>
                <a:endParaRPr/>
              </a:p>
            </p:txBody>
          </p:sp>
        </p:grpSp>
        <p:grpSp>
          <p:nvGrpSpPr>
            <p:cNvPr id="47" name="Group 47"/>
            <p:cNvGrpSpPr/>
            <p:nvPr/>
          </p:nvGrpSpPr>
          <p:grpSpPr>
            <a:xfrm>
              <a:off x="1366109" y="909687"/>
              <a:ext cx="117857" cy="117912"/>
              <a:chOff x="0" y="0"/>
              <a:chExt cx="1811417" cy="1812273"/>
            </a:xfrm>
          </p:grpSpPr>
          <p:sp>
            <p:nvSpPr>
              <p:cNvPr id="48" name="Freeform 48"/>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49" name="TextBox 49"/>
              <p:cNvSpPr txBox="1"/>
              <p:nvPr/>
            </p:nvSpPr>
            <p:spPr>
              <a:xfrm>
                <a:off x="0" y="-38100"/>
                <a:ext cx="1811417" cy="1850373"/>
              </a:xfrm>
              <a:prstGeom prst="rect">
                <a:avLst/>
              </a:prstGeom>
            </p:spPr>
            <p:txBody>
              <a:bodyPr lIns="50800" tIns="50800" rIns="50800" bIns="50800" rtlCol="0" anchor="ctr"/>
              <a:lstStyle/>
              <a:p>
                <a:pPr algn="ctr">
                  <a:lnSpc>
                    <a:spcPts val="2659"/>
                  </a:lnSpc>
                  <a:spcBef>
                    <a:spcPct val="0"/>
                  </a:spcBef>
                </a:pPr>
                <a:endParaRPr/>
              </a:p>
            </p:txBody>
          </p:sp>
        </p:grpSp>
        <p:grpSp>
          <p:nvGrpSpPr>
            <p:cNvPr id="50" name="Group 50"/>
            <p:cNvGrpSpPr/>
            <p:nvPr/>
          </p:nvGrpSpPr>
          <p:grpSpPr>
            <a:xfrm>
              <a:off x="1366109" y="1369294"/>
              <a:ext cx="117857" cy="117912"/>
              <a:chOff x="0" y="0"/>
              <a:chExt cx="1811417" cy="1812273"/>
            </a:xfrm>
          </p:grpSpPr>
          <p:sp>
            <p:nvSpPr>
              <p:cNvPr id="51" name="Freeform 51"/>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52" name="TextBox 52"/>
              <p:cNvSpPr txBox="1"/>
              <p:nvPr/>
            </p:nvSpPr>
            <p:spPr>
              <a:xfrm>
                <a:off x="0" y="-38100"/>
                <a:ext cx="1811417" cy="1850373"/>
              </a:xfrm>
              <a:prstGeom prst="rect">
                <a:avLst/>
              </a:prstGeom>
            </p:spPr>
            <p:txBody>
              <a:bodyPr lIns="50800" tIns="50800" rIns="50800" bIns="50800" rtlCol="0" anchor="ctr"/>
              <a:lstStyle/>
              <a:p>
                <a:pPr algn="ctr">
                  <a:lnSpc>
                    <a:spcPts val="2659"/>
                  </a:lnSpc>
                  <a:spcBef>
                    <a:spcPct val="0"/>
                  </a:spcBef>
                </a:pPr>
                <a:endParaRPr/>
              </a:p>
            </p:txBody>
          </p:sp>
        </p:grpSp>
      </p:grpSp>
      <p:sp>
        <p:nvSpPr>
          <p:cNvPr id="53" name="TextBox 53"/>
          <p:cNvSpPr txBox="1"/>
          <p:nvPr/>
        </p:nvSpPr>
        <p:spPr>
          <a:xfrm>
            <a:off x="1186520" y="5737224"/>
            <a:ext cx="2453256" cy="2513509"/>
          </a:xfrm>
          <a:prstGeom prst="rect">
            <a:avLst/>
          </a:prstGeom>
        </p:spPr>
        <p:txBody>
          <a:bodyPr wrap="square" lIns="0" tIns="0" rIns="0" bIns="0" rtlCol="0" anchor="t">
            <a:spAutoFit/>
          </a:bodyPr>
          <a:lstStyle/>
          <a:p>
            <a:pPr marL="431796" lvl="1" indent="-215898" algn="just">
              <a:lnSpc>
                <a:spcPts val="2799"/>
              </a:lnSpc>
              <a:buFont typeface="Arial"/>
              <a:buChar char="•"/>
            </a:pPr>
            <a:r>
              <a:rPr lang="vi-VN" sz="2400" smtClean="0">
                <a:solidFill>
                  <a:srgbClr val="004AAD"/>
                </a:solidFill>
                <a:latin typeface="+mj-lt"/>
                <a:ea typeface="Roboto"/>
                <a:cs typeface="Roboto"/>
                <a:sym typeface="Roboto"/>
              </a:rPr>
              <a:t> </a:t>
            </a:r>
            <a:r>
              <a:rPr lang="vi-VN" sz="2400">
                <a:solidFill>
                  <a:srgbClr val="004AAD"/>
                </a:solidFill>
                <a:latin typeface="+mj-lt"/>
                <a:ea typeface="Roboto"/>
                <a:cs typeface="Roboto"/>
                <a:sym typeface="Roboto"/>
              </a:rPr>
              <a:t>Mục đích, yêu cầu: Quán triệt đầy đủ các quan điểm, mục tiêu chỉ đạo của Trung ương và Tỉnh ủy</a:t>
            </a:r>
            <a:endParaRPr lang="en-US" sz="2400">
              <a:solidFill>
                <a:srgbClr val="004AAD"/>
              </a:solidFill>
              <a:latin typeface="+mj-lt"/>
              <a:ea typeface="Roboto"/>
              <a:cs typeface="Roboto"/>
              <a:sym typeface="Roboto"/>
            </a:endParaRPr>
          </a:p>
        </p:txBody>
      </p:sp>
      <p:sp>
        <p:nvSpPr>
          <p:cNvPr id="56" name="Rectangle 55"/>
          <p:cNvSpPr/>
          <p:nvPr/>
        </p:nvSpPr>
        <p:spPr>
          <a:xfrm>
            <a:off x="3639776" y="342900"/>
            <a:ext cx="10838225" cy="707886"/>
          </a:xfrm>
          <a:prstGeom prst="rect">
            <a:avLst/>
          </a:prstGeom>
        </p:spPr>
        <p:txBody>
          <a:bodyPr wrap="square">
            <a:spAutoFit/>
          </a:bodyPr>
          <a:lstStyle/>
          <a:p>
            <a:pPr algn="ctr">
              <a:spcBef>
                <a:spcPts val="600"/>
              </a:spcBef>
              <a:spcAft>
                <a:spcPts val="0"/>
              </a:spcAft>
            </a:pPr>
            <a:r>
              <a:rPr lang="en-US" sz="4000" b="1">
                <a:solidFill>
                  <a:srgbClr val="002060"/>
                </a:solidFill>
                <a:latin typeface="Times New Roman" panose="02020603050405020304" pitchFamily="18" charset="0"/>
                <a:ea typeface="Times New Roman" panose="02020603050405020304" pitchFamily="18" charset="0"/>
              </a:rPr>
              <a:t>2. Nội dung chính Kế hoạch gồm 05 mục chính</a:t>
            </a:r>
            <a:endParaRPr lang="en-US" sz="4000">
              <a:effectLst/>
              <a:latin typeface="Times New Roman" panose="02020603050405020304" pitchFamily="18" charset="0"/>
              <a:ea typeface="Times New Roman" panose="02020603050405020304" pitchFamily="18" charset="0"/>
            </a:endParaRPr>
          </a:p>
        </p:txBody>
      </p:sp>
      <p:sp>
        <p:nvSpPr>
          <p:cNvPr id="58" name="AutoShape 17"/>
          <p:cNvSpPr/>
          <p:nvPr/>
        </p:nvSpPr>
        <p:spPr>
          <a:xfrm>
            <a:off x="12634897" y="4738933"/>
            <a:ext cx="2040365" cy="13666"/>
          </a:xfrm>
          <a:prstGeom prst="line">
            <a:avLst/>
          </a:prstGeom>
          <a:ln w="9525" cap="flat">
            <a:solidFill>
              <a:srgbClr val="1E4541"/>
            </a:solidFill>
            <a:prstDash val="solid"/>
            <a:headEnd type="none" w="sm" len="sm"/>
            <a:tailEnd type="none" w="sm" len="sm"/>
          </a:ln>
        </p:spPr>
      </p:sp>
      <p:grpSp>
        <p:nvGrpSpPr>
          <p:cNvPr id="59" name="Group 6"/>
          <p:cNvGrpSpPr/>
          <p:nvPr/>
        </p:nvGrpSpPr>
        <p:grpSpPr>
          <a:xfrm>
            <a:off x="14675262" y="4129796"/>
            <a:ext cx="1189698" cy="1189698"/>
            <a:chOff x="0" y="0"/>
            <a:chExt cx="812800" cy="812800"/>
          </a:xfrm>
        </p:grpSpPr>
        <p:sp>
          <p:nvSpPr>
            <p:cNvPr id="60"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1E4541"/>
              </a:solidFill>
              <a:prstDash val="solid"/>
              <a:miter/>
            </a:ln>
          </p:spPr>
        </p:sp>
        <p:sp>
          <p:nvSpPr>
            <p:cNvPr id="61" name="TextBox 8"/>
            <p:cNvSpPr txBox="1"/>
            <p:nvPr/>
          </p:nvSpPr>
          <p:spPr>
            <a:xfrm>
              <a:off x="76200" y="0"/>
              <a:ext cx="660400" cy="736600"/>
            </a:xfrm>
            <a:prstGeom prst="rect">
              <a:avLst/>
            </a:prstGeom>
          </p:spPr>
          <p:txBody>
            <a:bodyPr lIns="50800" tIns="50800" rIns="50800" bIns="50800" rtlCol="0" anchor="ctr"/>
            <a:lstStyle/>
            <a:p>
              <a:pPr algn="ctr">
                <a:lnSpc>
                  <a:spcPts val="4759"/>
                </a:lnSpc>
              </a:pPr>
              <a:r>
                <a:rPr lang="en-US" sz="3399">
                  <a:solidFill>
                    <a:srgbClr val="1E4541"/>
                  </a:solidFill>
                  <a:latin typeface="Roboto"/>
                  <a:ea typeface="Roboto"/>
                  <a:cs typeface="Roboto"/>
                  <a:sym typeface="Roboto"/>
                </a:rPr>
                <a:t>5</a:t>
              </a:r>
            </a:p>
          </p:txBody>
        </p:sp>
      </p:grpSp>
      <p:sp>
        <p:nvSpPr>
          <p:cNvPr id="62" name="TextBox 19"/>
          <p:cNvSpPr txBox="1"/>
          <p:nvPr/>
        </p:nvSpPr>
        <p:spPr>
          <a:xfrm>
            <a:off x="13944600" y="5557687"/>
            <a:ext cx="2743200" cy="2872581"/>
          </a:xfrm>
          <a:prstGeom prst="rect">
            <a:avLst/>
          </a:prstGeom>
        </p:spPr>
        <p:txBody>
          <a:bodyPr wrap="square" lIns="0" tIns="0" rIns="0" bIns="0" rtlCol="0" anchor="t">
            <a:spAutoFit/>
          </a:bodyPr>
          <a:lstStyle/>
          <a:p>
            <a:pPr marL="431796" lvl="1" indent="-215898" algn="just">
              <a:lnSpc>
                <a:spcPts val="2799"/>
              </a:lnSpc>
              <a:buFont typeface="Arial"/>
              <a:buChar char="•"/>
            </a:pPr>
            <a:r>
              <a:rPr lang="vi-VN" sz="2400">
                <a:solidFill>
                  <a:srgbClr val="004AAD"/>
                </a:solidFill>
                <a:latin typeface="+mj-lt"/>
                <a:ea typeface="Roboto"/>
                <a:cs typeface="Roboto"/>
                <a:sym typeface="Roboto"/>
              </a:rPr>
              <a:t>Tổ chức thực hiện: Quy định rõ chức năng, nhiệm vụ của 10 nhóm cơ quan, đơn vị chuyên môn và chính quyền địa phương</a:t>
            </a:r>
            <a:endParaRPr lang="en-US" sz="2400">
              <a:solidFill>
                <a:srgbClr val="004AAD"/>
              </a:solidFill>
              <a:latin typeface="+mj-lt"/>
              <a:ea typeface="Roboto"/>
              <a:cs typeface="Roboto"/>
              <a:sym typeface="Roboto"/>
            </a:endParaRPr>
          </a:p>
        </p:txBody>
      </p:sp>
      <p:pic>
        <p:nvPicPr>
          <p:cNvPr id="54" name="Picture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838" y="1050787"/>
            <a:ext cx="5978862" cy="2967476"/>
          </a:xfrm>
          <a:prstGeom prst="rect">
            <a:avLst/>
          </a:prstGeom>
        </p:spPr>
      </p:pic>
    </p:spTree>
    <p:extLst>
      <p:ext uri="{BB962C8B-B14F-4D97-AF65-F5344CB8AC3E}">
        <p14:creationId xmlns:p14="http://schemas.microsoft.com/office/powerpoint/2010/main" val="56723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59300" y="0"/>
            <a:ext cx="1028700" cy="1028700"/>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1E4541"/>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028700"/>
            <a:ext cx="16230600" cy="8229600"/>
            <a:chOff x="0" y="0"/>
            <a:chExt cx="21640800" cy="10972800"/>
          </a:xfrm>
        </p:grpSpPr>
        <p:pic>
          <p:nvPicPr>
            <p:cNvPr id="6" name="Picture 6"/>
            <p:cNvPicPr>
              <a:picLocks noChangeAspect="1"/>
            </p:cNvPicPr>
            <p:nvPr/>
          </p:nvPicPr>
          <p:blipFill>
            <a:blip r:embed="rId2"/>
            <a:srcRect t="12019" b="12019"/>
            <a:stretch>
              <a:fillRect/>
            </a:stretch>
          </p:blipFill>
          <p:spPr>
            <a:xfrm>
              <a:off x="0" y="0"/>
              <a:ext cx="21640800" cy="10972800"/>
            </a:xfrm>
            <a:prstGeom prst="rect">
              <a:avLst/>
            </a:prstGeom>
          </p:spPr>
        </p:pic>
      </p:grpSp>
      <p:grpSp>
        <p:nvGrpSpPr>
          <p:cNvPr id="7" name="Group 7"/>
          <p:cNvGrpSpPr/>
          <p:nvPr/>
        </p:nvGrpSpPr>
        <p:grpSpPr>
          <a:xfrm>
            <a:off x="0" y="3556172"/>
            <a:ext cx="18288000" cy="3174656"/>
            <a:chOff x="0" y="0"/>
            <a:chExt cx="14449778" cy="2508371"/>
          </a:xfrm>
        </p:grpSpPr>
        <p:sp>
          <p:nvSpPr>
            <p:cNvPr id="8" name="Freeform 8"/>
            <p:cNvSpPr/>
            <p:nvPr/>
          </p:nvSpPr>
          <p:spPr>
            <a:xfrm>
              <a:off x="0" y="0"/>
              <a:ext cx="14449778" cy="2508371"/>
            </a:xfrm>
            <a:custGeom>
              <a:avLst/>
              <a:gdLst/>
              <a:ahLst/>
              <a:cxnLst/>
              <a:rect l="l" t="t" r="r" b="b"/>
              <a:pathLst>
                <a:path w="14449778" h="2508371">
                  <a:moveTo>
                    <a:pt x="0" y="0"/>
                  </a:moveTo>
                  <a:lnTo>
                    <a:pt x="14449778" y="0"/>
                  </a:lnTo>
                  <a:lnTo>
                    <a:pt x="14449778" y="2508371"/>
                  </a:lnTo>
                  <a:lnTo>
                    <a:pt x="0" y="2508371"/>
                  </a:lnTo>
                  <a:close/>
                </a:path>
              </a:pathLst>
            </a:custGeom>
            <a:solidFill>
              <a:srgbClr val="1E4541">
                <a:alpha val="80000"/>
              </a:srgbClr>
            </a:solidFill>
          </p:spPr>
        </p:sp>
        <p:sp>
          <p:nvSpPr>
            <p:cNvPr id="9" name="TextBox 9"/>
            <p:cNvSpPr txBox="1"/>
            <p:nvPr/>
          </p:nvSpPr>
          <p:spPr>
            <a:xfrm>
              <a:off x="0" y="-38100"/>
              <a:ext cx="14449778" cy="2546471"/>
            </a:xfrm>
            <a:prstGeom prst="rect">
              <a:avLst/>
            </a:prstGeom>
          </p:spPr>
          <p:txBody>
            <a:bodyPr lIns="50800" tIns="50800" rIns="50800" bIns="50800" rtlCol="0" anchor="ctr"/>
            <a:lstStyle/>
            <a:p>
              <a:pPr algn="ctr">
                <a:lnSpc>
                  <a:spcPts val="2659"/>
                </a:lnSpc>
                <a:spcBef>
                  <a:spcPct val="0"/>
                </a:spcBef>
              </a:pPr>
              <a:endParaRPr>
                <a:solidFill>
                  <a:schemeClr val="tx2">
                    <a:lumMod val="75000"/>
                  </a:schemeClr>
                </a:solidFill>
              </a:endParaRPr>
            </a:p>
          </p:txBody>
        </p:sp>
      </p:grpSp>
      <p:sp>
        <p:nvSpPr>
          <p:cNvPr id="10" name="TextBox 10"/>
          <p:cNvSpPr txBox="1"/>
          <p:nvPr/>
        </p:nvSpPr>
        <p:spPr>
          <a:xfrm>
            <a:off x="3276600" y="4533900"/>
            <a:ext cx="11623732" cy="1089978"/>
          </a:xfrm>
          <a:prstGeom prst="rect">
            <a:avLst/>
          </a:prstGeom>
        </p:spPr>
        <p:txBody>
          <a:bodyPr lIns="0" tIns="0" rIns="0" bIns="0" rtlCol="0" anchor="t">
            <a:spAutoFit/>
          </a:bodyPr>
          <a:lstStyle/>
          <a:p>
            <a:pPr algn="ctr">
              <a:lnSpc>
                <a:spcPts val="8959"/>
              </a:lnSpc>
            </a:pPr>
            <a:r>
              <a:rPr lang="en-US" sz="6999" b="1" dirty="0">
                <a:solidFill>
                  <a:srgbClr val="FFFFFF"/>
                </a:solidFill>
                <a:latin typeface="Roboto Bold"/>
                <a:ea typeface="Roboto Bold"/>
                <a:cs typeface="Roboto Bold"/>
                <a:sym typeface="Roboto Bold"/>
              </a:rPr>
              <a:t>Xin </a:t>
            </a:r>
            <a:r>
              <a:rPr lang="en-US" sz="6999" b="1" dirty="0" err="1">
                <a:solidFill>
                  <a:srgbClr val="FFFFFF"/>
                </a:solidFill>
                <a:latin typeface="Roboto Bold"/>
                <a:ea typeface="Roboto Bold"/>
                <a:cs typeface="Roboto Bold"/>
                <a:sym typeface="Roboto Bold"/>
              </a:rPr>
              <a:t>trân</a:t>
            </a:r>
            <a:r>
              <a:rPr lang="en-US" sz="6999" b="1" dirty="0">
                <a:solidFill>
                  <a:srgbClr val="FFFFFF"/>
                </a:solidFill>
                <a:latin typeface="Roboto Bold"/>
                <a:ea typeface="Roboto Bold"/>
                <a:cs typeface="Roboto Bold"/>
                <a:sym typeface="Roboto Bold"/>
              </a:rPr>
              <a:t> </a:t>
            </a:r>
            <a:r>
              <a:rPr lang="en-US" sz="6999" b="1" dirty="0" err="1">
                <a:solidFill>
                  <a:srgbClr val="FFFFFF"/>
                </a:solidFill>
                <a:latin typeface="Roboto Bold"/>
                <a:ea typeface="Roboto Bold"/>
                <a:cs typeface="Roboto Bold"/>
                <a:sym typeface="Roboto Bold"/>
              </a:rPr>
              <a:t>trọng</a:t>
            </a:r>
            <a:r>
              <a:rPr lang="en-US" sz="6999" b="1" dirty="0">
                <a:solidFill>
                  <a:srgbClr val="FFFFFF"/>
                </a:solidFill>
                <a:latin typeface="Roboto Bold"/>
                <a:ea typeface="Roboto Bold"/>
                <a:cs typeface="Roboto Bold"/>
                <a:sym typeface="Roboto Bold"/>
              </a:rPr>
              <a:t> </a:t>
            </a:r>
            <a:r>
              <a:rPr lang="en-US" sz="6999" b="1" dirty="0" err="1">
                <a:solidFill>
                  <a:srgbClr val="FFFFFF"/>
                </a:solidFill>
                <a:latin typeface="Roboto Bold"/>
                <a:ea typeface="Roboto Bold"/>
                <a:cs typeface="Roboto Bold"/>
                <a:sym typeface="Roboto Bold"/>
              </a:rPr>
              <a:t>cảm</a:t>
            </a:r>
            <a:r>
              <a:rPr lang="en-US" sz="6999" b="1" dirty="0">
                <a:solidFill>
                  <a:srgbClr val="FFFFFF"/>
                </a:solidFill>
                <a:latin typeface="Roboto Bold"/>
                <a:ea typeface="Roboto Bold"/>
                <a:cs typeface="Roboto Bold"/>
                <a:sym typeface="Roboto Bold"/>
              </a:rPr>
              <a:t> </a:t>
            </a:r>
            <a:r>
              <a:rPr lang="en-US" sz="6999" b="1" dirty="0" err="1">
                <a:solidFill>
                  <a:srgbClr val="FFFFFF"/>
                </a:solidFill>
                <a:latin typeface="Roboto Bold"/>
                <a:ea typeface="Roboto Bold"/>
                <a:cs typeface="Roboto Bold"/>
                <a:sym typeface="Roboto Bold"/>
              </a:rPr>
              <a:t>ơn</a:t>
            </a:r>
            <a:r>
              <a:rPr lang="en-US" sz="6999" b="1" dirty="0">
                <a:solidFill>
                  <a:srgbClr val="FFFFFF"/>
                </a:solidFill>
                <a:latin typeface="Roboto Bold"/>
                <a:ea typeface="Roboto Bold"/>
                <a:cs typeface="Roboto Bold"/>
                <a:sym typeface="Roboto Bold"/>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1181100"/>
            <a:ext cx="10287000" cy="7924800"/>
          </a:xfrm>
        </p:spPr>
        <p:txBody>
          <a:bodyPr>
            <a:normAutofit/>
          </a:bodyPr>
          <a:lstStyle/>
          <a:p>
            <a:pPr marL="457200" indent="-457200" algn="just">
              <a:buFont typeface="Wingdings" panose="05000000000000000000" pitchFamily="2" charset="2"/>
              <a:buChar char="Ø"/>
            </a:pPr>
            <a:r>
              <a:rPr lang="vi-VN">
                <a:solidFill>
                  <a:schemeClr val="accent1"/>
                </a:solidFill>
                <a:latin typeface="+mj-lt"/>
              </a:rPr>
              <a:t>Năng lượng là ngành hạ tầng chiến lược, là nền tảng quan trọng nhất để phát triển kinh tế - xã hội, bảo đảm quốc phòng, an ninh và nâng cao đời sống nhân dân. Trong giai đoạn mới, trước yêu cầu tăng trưởng kinh tế liên tục trên 10% và thực hiện các cam kết quốc tế về giảm phát thải. </a:t>
            </a:r>
            <a:endParaRPr lang="en-US" smtClean="0">
              <a:solidFill>
                <a:schemeClr val="accent1"/>
              </a:solidFill>
              <a:latin typeface="+mj-lt"/>
            </a:endParaRPr>
          </a:p>
          <a:p>
            <a:pPr marL="457200" indent="-457200" algn="just">
              <a:buFont typeface="Wingdings" panose="05000000000000000000" pitchFamily="2" charset="2"/>
              <a:buChar char="Ø"/>
            </a:pPr>
            <a:r>
              <a:rPr lang="vi-VN">
                <a:solidFill>
                  <a:schemeClr val="accent1"/>
                </a:solidFill>
                <a:latin typeface="+mj-lt"/>
              </a:rPr>
              <a:t>Ngày  20 tháng 8 năm 2025, Bộ Chính trị đã ban hành Nghị quyết 70-NQ/TW đã xác lập định hướng chiến lược cho bảo đảm an ninh năng lượng quốc gia đến năm 2030, tầm nhìn đến năm 2045. Việc ban hành Nghị quyết số 70-NQ/TW là bước đi đột phá để ngành năng lượng "đi trước một bước", đáp ứng đầy đủ nhu cầu phát triển của đất nước.</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600" y="876300"/>
            <a:ext cx="7772400" cy="6934200"/>
          </a:xfrm>
          <a:prstGeom prst="rect">
            <a:avLst/>
          </a:prstGeom>
        </p:spPr>
      </p:pic>
    </p:spTree>
    <p:extLst>
      <p:ext uri="{BB962C8B-B14F-4D97-AF65-F5344CB8AC3E}">
        <p14:creationId xmlns:p14="http://schemas.microsoft.com/office/powerpoint/2010/main" val="412984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0"/>
            <a:ext cx="16611600" cy="2114550"/>
          </a:xfrm>
          <a:solidFill>
            <a:schemeClr val="bg1"/>
          </a:solidFill>
        </p:spPr>
        <p:txBody>
          <a:bodyPr>
            <a:normAutofit/>
          </a:bodyPr>
          <a:lstStyle/>
          <a:p>
            <a:r>
              <a:rPr lang="vi-VN" b="1" smtClean="0">
                <a:solidFill>
                  <a:schemeClr val="accent1"/>
                </a:solidFill>
              </a:rPr>
              <a:t>Phần thứ nhất:</a:t>
            </a:r>
            <a:br>
              <a:rPr lang="vi-VN" b="1" smtClean="0">
                <a:solidFill>
                  <a:schemeClr val="accent1"/>
                </a:solidFill>
              </a:rPr>
            </a:br>
            <a:r>
              <a:rPr lang="vi-VN" b="1" smtClean="0">
                <a:solidFill>
                  <a:schemeClr val="accent1"/>
                </a:solidFill>
              </a:rPr>
              <a:t>NỘI DUNG CHÍNH KẾ HOẠCH SỐ 56-KH/TU</a:t>
            </a:r>
            <a:endParaRPr lang="vi-VN" b="1">
              <a:solidFill>
                <a:schemeClr val="accent1"/>
              </a:solidFill>
            </a:endParaRPr>
          </a:p>
        </p:txBody>
      </p:sp>
      <p:sp>
        <p:nvSpPr>
          <p:cNvPr id="5" name="Subtitle 4"/>
          <p:cNvSpPr>
            <a:spLocks noGrp="1"/>
          </p:cNvSpPr>
          <p:nvPr>
            <p:ph type="subTitle" idx="1"/>
          </p:nvPr>
        </p:nvSpPr>
        <p:spPr>
          <a:xfrm>
            <a:off x="1524000" y="2384714"/>
            <a:ext cx="15773400" cy="1752600"/>
          </a:xfrm>
        </p:spPr>
        <p:txBody>
          <a:bodyPr>
            <a:normAutofit/>
          </a:bodyPr>
          <a:lstStyle/>
          <a:p>
            <a:r>
              <a:rPr lang="vi-VN">
                <a:solidFill>
                  <a:schemeClr val="accent1"/>
                </a:solidFill>
                <a:latin typeface="+mj-lt"/>
              </a:rPr>
              <a:t>Ngày 23/01/2026, Tỉnh ủy Cao Bằng đã ban hành Kế hoạch số 56-KH/TU nhằm cụ thể hóa Nghị quyết số 70-NQ/TW của Bộ Chính trị về bảo đảm an ninh năng lượng quốc gia đến năm 2030, tầm nhìn đến năm 2045 phù hợp với điều kiện thực tiễn của tỉnh Cao Bằng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4457700"/>
            <a:ext cx="9525000" cy="5295900"/>
          </a:xfrm>
          <a:prstGeom prst="rect">
            <a:avLst/>
          </a:prstGeom>
        </p:spPr>
      </p:pic>
    </p:spTree>
    <p:extLst>
      <p:ext uri="{BB962C8B-B14F-4D97-AF65-F5344CB8AC3E}">
        <p14:creationId xmlns:p14="http://schemas.microsoft.com/office/powerpoint/2010/main" val="4201424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522315" y="-152636"/>
            <a:ext cx="4918321" cy="4874783"/>
            <a:chOff x="0" y="0"/>
            <a:chExt cx="1479676" cy="1466578"/>
          </a:xfrm>
        </p:grpSpPr>
        <p:sp>
          <p:nvSpPr>
            <p:cNvPr id="3" name="Freeform 3"/>
            <p:cNvSpPr/>
            <p:nvPr/>
          </p:nvSpPr>
          <p:spPr>
            <a:xfrm>
              <a:off x="0" y="0"/>
              <a:ext cx="1479676" cy="1466578"/>
            </a:xfrm>
            <a:custGeom>
              <a:avLst/>
              <a:gdLst/>
              <a:ahLst/>
              <a:cxnLst/>
              <a:rect l="l" t="t" r="r" b="b"/>
              <a:pathLst>
                <a:path w="1479676" h="1466578">
                  <a:moveTo>
                    <a:pt x="0" y="0"/>
                  </a:moveTo>
                  <a:lnTo>
                    <a:pt x="1479676" y="0"/>
                  </a:lnTo>
                  <a:lnTo>
                    <a:pt x="1479676" y="1466578"/>
                  </a:lnTo>
                  <a:lnTo>
                    <a:pt x="0" y="1466578"/>
                  </a:lnTo>
                  <a:close/>
                </a:path>
              </a:pathLst>
            </a:custGeom>
            <a:solidFill>
              <a:srgbClr val="1E4541"/>
            </a:solidFill>
          </p:spPr>
        </p:sp>
        <p:sp>
          <p:nvSpPr>
            <p:cNvPr id="4" name="TextBox 4"/>
            <p:cNvSpPr txBox="1"/>
            <p:nvPr/>
          </p:nvSpPr>
          <p:spPr>
            <a:xfrm>
              <a:off x="0" y="-47625"/>
              <a:ext cx="1479676" cy="151420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5029200" y="647700"/>
            <a:ext cx="12370847" cy="8743950"/>
            <a:chOff x="0" y="0"/>
            <a:chExt cx="4233113" cy="2992045"/>
          </a:xfrm>
        </p:grpSpPr>
        <p:sp>
          <p:nvSpPr>
            <p:cNvPr id="6" name="Freeform 6"/>
            <p:cNvSpPr/>
            <p:nvPr/>
          </p:nvSpPr>
          <p:spPr>
            <a:xfrm>
              <a:off x="0" y="0"/>
              <a:ext cx="4233113" cy="2992045"/>
            </a:xfrm>
            <a:custGeom>
              <a:avLst/>
              <a:gdLst/>
              <a:ahLst/>
              <a:cxnLst/>
              <a:rect l="l" t="t" r="r" b="b"/>
              <a:pathLst>
                <a:path w="4233113" h="2992045">
                  <a:moveTo>
                    <a:pt x="3129" y="0"/>
                  </a:moveTo>
                  <a:lnTo>
                    <a:pt x="4229984" y="0"/>
                  </a:lnTo>
                  <a:cubicBezTo>
                    <a:pt x="4231712" y="0"/>
                    <a:pt x="4233113" y="1401"/>
                    <a:pt x="4233113" y="3129"/>
                  </a:cubicBezTo>
                  <a:lnTo>
                    <a:pt x="4233113" y="2988916"/>
                  </a:lnTo>
                  <a:cubicBezTo>
                    <a:pt x="4233113" y="2989745"/>
                    <a:pt x="4232783" y="2990541"/>
                    <a:pt x="4232196" y="2991128"/>
                  </a:cubicBezTo>
                  <a:cubicBezTo>
                    <a:pt x="4231610" y="2991715"/>
                    <a:pt x="4230814" y="2992045"/>
                    <a:pt x="4229984" y="2992045"/>
                  </a:cubicBezTo>
                  <a:lnTo>
                    <a:pt x="3129" y="2992045"/>
                  </a:lnTo>
                  <a:cubicBezTo>
                    <a:pt x="2299" y="2992045"/>
                    <a:pt x="1503" y="2991715"/>
                    <a:pt x="916" y="2991128"/>
                  </a:cubicBezTo>
                  <a:cubicBezTo>
                    <a:pt x="330" y="2990541"/>
                    <a:pt x="0" y="2989745"/>
                    <a:pt x="0" y="2988916"/>
                  </a:cubicBezTo>
                  <a:lnTo>
                    <a:pt x="0" y="3129"/>
                  </a:lnTo>
                  <a:cubicBezTo>
                    <a:pt x="0" y="2299"/>
                    <a:pt x="330" y="1503"/>
                    <a:pt x="916" y="916"/>
                  </a:cubicBezTo>
                  <a:cubicBezTo>
                    <a:pt x="1503" y="330"/>
                    <a:pt x="2299" y="0"/>
                    <a:pt x="3129" y="0"/>
                  </a:cubicBezTo>
                  <a:close/>
                </a:path>
              </a:pathLst>
            </a:custGeom>
            <a:solidFill>
              <a:srgbClr val="EBE2D6"/>
            </a:solidFill>
          </p:spPr>
        </p:sp>
        <p:sp>
          <p:nvSpPr>
            <p:cNvPr id="7" name="TextBox 7"/>
            <p:cNvSpPr txBox="1"/>
            <p:nvPr/>
          </p:nvSpPr>
          <p:spPr>
            <a:xfrm>
              <a:off x="0" y="-47625"/>
              <a:ext cx="4233113" cy="3039670"/>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8160275" y="4079061"/>
            <a:ext cx="7854407" cy="782265"/>
          </a:xfrm>
          <a:prstGeom prst="rect">
            <a:avLst/>
          </a:prstGeom>
        </p:spPr>
        <p:txBody>
          <a:bodyPr lIns="0" tIns="0" rIns="0" bIns="0" rtlCol="0" anchor="t">
            <a:spAutoFit/>
          </a:bodyPr>
          <a:lstStyle/>
          <a:p>
            <a:pPr algn="just">
              <a:lnSpc>
                <a:spcPts val="6102"/>
              </a:lnSpc>
            </a:pPr>
            <a:r>
              <a:rPr lang="en-US" sz="5812" b="1" smtClean="0">
                <a:solidFill>
                  <a:srgbClr val="004AAD"/>
                </a:solidFill>
                <a:latin typeface="Roboto Bold"/>
                <a:ea typeface="Roboto Bold"/>
                <a:cs typeface="Roboto Bold"/>
                <a:sym typeface="Roboto Bold"/>
              </a:rPr>
              <a:t>I. MỤC ĐÍCH, YÊU CẦU</a:t>
            </a:r>
            <a:endParaRPr lang="en-US" sz="5812" b="1">
              <a:solidFill>
                <a:srgbClr val="004AAD"/>
              </a:solidFill>
              <a:latin typeface="Roboto Bold"/>
              <a:ea typeface="Roboto Bold"/>
              <a:cs typeface="Roboto Bold"/>
              <a:sym typeface="Roboto Bold"/>
            </a:endParaRPr>
          </a:p>
        </p:txBody>
      </p:sp>
      <p:sp>
        <p:nvSpPr>
          <p:cNvPr id="12" name="TextBox 12"/>
          <p:cNvSpPr txBox="1"/>
          <p:nvPr/>
        </p:nvSpPr>
        <p:spPr>
          <a:xfrm>
            <a:off x="6296024" y="9904731"/>
            <a:ext cx="14452581" cy="397545"/>
          </a:xfrm>
          <a:prstGeom prst="rect">
            <a:avLst/>
          </a:prstGeom>
        </p:spPr>
        <p:txBody>
          <a:bodyPr lIns="0" tIns="0" rIns="0" bIns="0" rtlCol="0" anchor="t">
            <a:spAutoFit/>
          </a:bodyPr>
          <a:lstStyle/>
          <a:p>
            <a:pPr algn="ctr">
              <a:lnSpc>
                <a:spcPts val="3080"/>
              </a:lnSpc>
              <a:spcBef>
                <a:spcPct val="0"/>
              </a:spcBef>
            </a:pPr>
            <a:r>
              <a:rPr lang="en-US" sz="2200">
                <a:solidFill>
                  <a:srgbClr val="1E4541"/>
                </a:solidFill>
                <a:latin typeface="Roboto"/>
                <a:ea typeface="Roboto"/>
                <a:cs typeface="Roboto"/>
                <a:sym typeface="Roboto"/>
              </a:rPr>
              <a:t>SỞ </a:t>
            </a:r>
            <a:r>
              <a:rPr lang="en-US" sz="2200" smtClean="0">
                <a:solidFill>
                  <a:srgbClr val="1E4541"/>
                </a:solidFill>
                <a:latin typeface="Roboto"/>
                <a:ea typeface="Roboto"/>
                <a:cs typeface="Roboto"/>
                <a:sym typeface="Roboto"/>
              </a:rPr>
              <a:t>CÔNG THƯƠNG TỈNH </a:t>
            </a:r>
            <a:r>
              <a:rPr lang="en-US" sz="2200">
                <a:solidFill>
                  <a:srgbClr val="1E4541"/>
                </a:solidFill>
                <a:latin typeface="Roboto"/>
                <a:ea typeface="Roboto"/>
                <a:cs typeface="Roboto"/>
                <a:sym typeface="Roboto"/>
              </a:rPr>
              <a:t>CAO BẰNG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828" y="2195213"/>
            <a:ext cx="5631910" cy="7645391"/>
          </a:xfrm>
          <a:prstGeom prst="rect">
            <a:avLst/>
          </a:prstGeom>
        </p:spPr>
      </p:pic>
    </p:spTree>
    <p:extLst>
      <p:ext uri="{BB962C8B-B14F-4D97-AF65-F5344CB8AC3E}">
        <p14:creationId xmlns:p14="http://schemas.microsoft.com/office/powerpoint/2010/main" val="42154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4173980" y="9954894"/>
            <a:ext cx="4114020" cy="0"/>
          </a:xfrm>
          <a:prstGeom prst="line">
            <a:avLst/>
          </a:prstGeom>
          <a:ln w="19050" cap="flat">
            <a:solidFill>
              <a:srgbClr val="1E4541"/>
            </a:solidFill>
            <a:prstDash val="solid"/>
            <a:headEnd type="none" w="sm" len="sm"/>
            <a:tailEnd type="none" w="sm" len="sm"/>
          </a:ln>
        </p:spPr>
      </p:sp>
      <p:grpSp>
        <p:nvGrpSpPr>
          <p:cNvPr id="3" name="Group 3"/>
          <p:cNvGrpSpPr/>
          <p:nvPr/>
        </p:nvGrpSpPr>
        <p:grpSpPr>
          <a:xfrm>
            <a:off x="1028700" y="2587236"/>
            <a:ext cx="756121" cy="665046"/>
            <a:chOff x="0" y="0"/>
            <a:chExt cx="1166043" cy="1025593"/>
          </a:xfrm>
        </p:grpSpPr>
        <p:sp>
          <p:nvSpPr>
            <p:cNvPr id="4" name="Freeform 4"/>
            <p:cNvSpPr/>
            <p:nvPr/>
          </p:nvSpPr>
          <p:spPr>
            <a:xfrm>
              <a:off x="0" y="0"/>
              <a:ext cx="1166043" cy="1025593"/>
            </a:xfrm>
            <a:custGeom>
              <a:avLst/>
              <a:gdLst/>
              <a:ahLst/>
              <a:cxnLst/>
              <a:rect l="l" t="t" r="r" b="b"/>
              <a:pathLst>
                <a:path w="1166043" h="1025593">
                  <a:moveTo>
                    <a:pt x="583022" y="0"/>
                  </a:moveTo>
                  <a:cubicBezTo>
                    <a:pt x="261028" y="0"/>
                    <a:pt x="0" y="229587"/>
                    <a:pt x="0" y="512796"/>
                  </a:cubicBezTo>
                  <a:cubicBezTo>
                    <a:pt x="0" y="796006"/>
                    <a:pt x="261028" y="1025593"/>
                    <a:pt x="583022" y="1025593"/>
                  </a:cubicBezTo>
                  <a:cubicBezTo>
                    <a:pt x="905015" y="1025593"/>
                    <a:pt x="1166043" y="796006"/>
                    <a:pt x="1166043" y="512796"/>
                  </a:cubicBezTo>
                  <a:cubicBezTo>
                    <a:pt x="1166043" y="229587"/>
                    <a:pt x="905015" y="0"/>
                    <a:pt x="583022" y="0"/>
                  </a:cubicBezTo>
                  <a:close/>
                </a:path>
              </a:pathLst>
            </a:custGeom>
            <a:solidFill>
              <a:srgbClr val="1E4541"/>
            </a:solidFill>
            <a:ln w="19050" cap="sq">
              <a:solidFill>
                <a:srgbClr val="5E4032"/>
              </a:solidFill>
              <a:prstDash val="solid"/>
              <a:miter/>
            </a:ln>
          </p:spPr>
        </p:sp>
        <p:sp>
          <p:nvSpPr>
            <p:cNvPr id="5" name="TextBox 5"/>
            <p:cNvSpPr txBox="1"/>
            <p:nvPr/>
          </p:nvSpPr>
          <p:spPr>
            <a:xfrm>
              <a:off x="109317" y="48524"/>
              <a:ext cx="947410" cy="880919"/>
            </a:xfrm>
            <a:prstGeom prst="rect">
              <a:avLst/>
            </a:prstGeom>
          </p:spPr>
          <p:txBody>
            <a:bodyPr lIns="50800" tIns="50800" rIns="50800" bIns="50800" rtlCol="0" anchor="ctr"/>
            <a:lstStyle/>
            <a:p>
              <a:pPr algn="ctr">
                <a:lnSpc>
                  <a:spcPts val="3079"/>
                </a:lnSpc>
              </a:pPr>
              <a:r>
                <a:rPr lang="en-US" sz="2199" b="1">
                  <a:solidFill>
                    <a:srgbClr val="E8E8E7"/>
                  </a:solidFill>
                  <a:latin typeface="Roboto Bold"/>
                  <a:ea typeface="Roboto Bold"/>
                  <a:cs typeface="Roboto Bold"/>
                  <a:sym typeface="Roboto Bold"/>
                </a:rPr>
                <a:t>1</a:t>
              </a:r>
            </a:p>
          </p:txBody>
        </p:sp>
      </p:grpSp>
      <p:grpSp>
        <p:nvGrpSpPr>
          <p:cNvPr id="6" name="Group 6"/>
          <p:cNvGrpSpPr/>
          <p:nvPr/>
        </p:nvGrpSpPr>
        <p:grpSpPr>
          <a:xfrm>
            <a:off x="1028700" y="4772271"/>
            <a:ext cx="756121" cy="665046"/>
            <a:chOff x="0" y="0"/>
            <a:chExt cx="1166043" cy="1025593"/>
          </a:xfrm>
        </p:grpSpPr>
        <p:sp>
          <p:nvSpPr>
            <p:cNvPr id="7" name="Freeform 7"/>
            <p:cNvSpPr/>
            <p:nvPr/>
          </p:nvSpPr>
          <p:spPr>
            <a:xfrm>
              <a:off x="0" y="0"/>
              <a:ext cx="1166043" cy="1025593"/>
            </a:xfrm>
            <a:custGeom>
              <a:avLst/>
              <a:gdLst/>
              <a:ahLst/>
              <a:cxnLst/>
              <a:rect l="l" t="t" r="r" b="b"/>
              <a:pathLst>
                <a:path w="1166043" h="1025593">
                  <a:moveTo>
                    <a:pt x="583022" y="0"/>
                  </a:moveTo>
                  <a:cubicBezTo>
                    <a:pt x="261028" y="0"/>
                    <a:pt x="0" y="229587"/>
                    <a:pt x="0" y="512796"/>
                  </a:cubicBezTo>
                  <a:cubicBezTo>
                    <a:pt x="0" y="796006"/>
                    <a:pt x="261028" y="1025593"/>
                    <a:pt x="583022" y="1025593"/>
                  </a:cubicBezTo>
                  <a:cubicBezTo>
                    <a:pt x="905015" y="1025593"/>
                    <a:pt x="1166043" y="796006"/>
                    <a:pt x="1166043" y="512796"/>
                  </a:cubicBezTo>
                  <a:cubicBezTo>
                    <a:pt x="1166043" y="229587"/>
                    <a:pt x="905015" y="0"/>
                    <a:pt x="583022" y="0"/>
                  </a:cubicBezTo>
                  <a:close/>
                </a:path>
              </a:pathLst>
            </a:custGeom>
            <a:solidFill>
              <a:srgbClr val="1E4541"/>
            </a:solidFill>
            <a:ln w="19050" cap="sq">
              <a:solidFill>
                <a:srgbClr val="5E4032"/>
              </a:solidFill>
              <a:prstDash val="solid"/>
              <a:miter/>
            </a:ln>
          </p:spPr>
        </p:sp>
        <p:sp>
          <p:nvSpPr>
            <p:cNvPr id="8" name="TextBox 8"/>
            <p:cNvSpPr txBox="1"/>
            <p:nvPr/>
          </p:nvSpPr>
          <p:spPr>
            <a:xfrm>
              <a:off x="109317" y="48524"/>
              <a:ext cx="947410" cy="880919"/>
            </a:xfrm>
            <a:prstGeom prst="rect">
              <a:avLst/>
            </a:prstGeom>
          </p:spPr>
          <p:txBody>
            <a:bodyPr lIns="50800" tIns="50800" rIns="50800" bIns="50800" rtlCol="0" anchor="ctr"/>
            <a:lstStyle/>
            <a:p>
              <a:pPr algn="ctr">
                <a:lnSpc>
                  <a:spcPts val="3079"/>
                </a:lnSpc>
              </a:pPr>
              <a:r>
                <a:rPr lang="en-US" sz="2199" b="1">
                  <a:solidFill>
                    <a:srgbClr val="E8E8E7"/>
                  </a:solidFill>
                  <a:latin typeface="Roboto Bold"/>
                  <a:ea typeface="Roboto Bold"/>
                  <a:cs typeface="Roboto Bold"/>
                  <a:sym typeface="Roboto Bold"/>
                </a:rPr>
                <a:t>2</a:t>
              </a:r>
            </a:p>
          </p:txBody>
        </p:sp>
      </p:grpSp>
      <p:sp>
        <p:nvSpPr>
          <p:cNvPr id="16" name="TextBox 16"/>
          <p:cNvSpPr txBox="1"/>
          <p:nvPr/>
        </p:nvSpPr>
        <p:spPr>
          <a:xfrm>
            <a:off x="855025" y="948052"/>
            <a:ext cx="9007834" cy="641201"/>
          </a:xfrm>
          <a:prstGeom prst="rect">
            <a:avLst/>
          </a:prstGeom>
        </p:spPr>
        <p:txBody>
          <a:bodyPr lIns="0" tIns="0" rIns="0" bIns="0" rtlCol="0" anchor="t">
            <a:spAutoFit/>
          </a:bodyPr>
          <a:lstStyle/>
          <a:p>
            <a:pPr marL="485772" lvl="1">
              <a:lnSpc>
                <a:spcPts val="4994"/>
              </a:lnSpc>
            </a:pPr>
            <a:r>
              <a:rPr lang="en-US" sz="4499" b="1" smtClean="0">
                <a:solidFill>
                  <a:srgbClr val="004AAD"/>
                </a:solidFill>
                <a:latin typeface="Times New Roman" panose="02020603050405020304" pitchFamily="18" charset="0"/>
                <a:ea typeface="Roboto Bold"/>
                <a:cs typeface="Times New Roman" panose="02020603050405020304" pitchFamily="18" charset="0"/>
                <a:sym typeface="Roboto Bold"/>
              </a:rPr>
              <a:t>1.Mục đích</a:t>
            </a:r>
          </a:p>
        </p:txBody>
      </p:sp>
      <p:sp>
        <p:nvSpPr>
          <p:cNvPr id="17" name="TextBox 17"/>
          <p:cNvSpPr txBox="1"/>
          <p:nvPr/>
        </p:nvSpPr>
        <p:spPr>
          <a:xfrm>
            <a:off x="2261586" y="2350540"/>
            <a:ext cx="6882414" cy="2231380"/>
          </a:xfrm>
          <a:prstGeom prst="rect">
            <a:avLst/>
          </a:prstGeom>
        </p:spPr>
        <p:txBody>
          <a:bodyPr lIns="0" tIns="0" rIns="0" bIns="0" rtlCol="0" anchor="t">
            <a:spAutoFit/>
          </a:bodyPr>
          <a:lstStyle/>
          <a:p>
            <a:pPr algn="just">
              <a:lnSpc>
                <a:spcPts val="2940"/>
              </a:lnSpc>
            </a:pPr>
            <a:r>
              <a:rPr lang="vi-VN" sz="2400">
                <a:solidFill>
                  <a:srgbClr val="004AAD"/>
                </a:solidFill>
                <a:latin typeface="+mj-lt"/>
                <a:ea typeface="Roboto"/>
                <a:cs typeface="Roboto"/>
                <a:sym typeface="Roboto"/>
              </a:rPr>
              <a:t>Quán triệt, tuyên truyền sâu rộng Nghị quyết số 70-NQ/TW nhằm nâng cao nhận thức của các cấp uỷ đảng, chính quyền, Mặt trận Tổ quốc, các tổ chức chính trị xã hội, cán bộ, đảng viên, cộng đồng doanh nghiệp và Nhân dân về vị trí, vai trò quan trọng của việc đảm bảo năng lượng đối với sự phát triển của đất nước, của tỉnh. </a:t>
            </a:r>
            <a:endParaRPr lang="en-US" sz="2400">
              <a:solidFill>
                <a:srgbClr val="004AAD"/>
              </a:solidFill>
              <a:latin typeface="+mj-lt"/>
              <a:ea typeface="Roboto"/>
              <a:cs typeface="Roboto"/>
              <a:sym typeface="Roboto"/>
            </a:endParaRPr>
          </a:p>
        </p:txBody>
      </p:sp>
      <p:sp>
        <p:nvSpPr>
          <p:cNvPr id="18" name="TextBox 18"/>
          <p:cNvSpPr txBox="1"/>
          <p:nvPr/>
        </p:nvSpPr>
        <p:spPr>
          <a:xfrm>
            <a:off x="2218409" y="4772271"/>
            <a:ext cx="6882414" cy="1487587"/>
          </a:xfrm>
          <a:prstGeom prst="rect">
            <a:avLst/>
          </a:prstGeom>
        </p:spPr>
        <p:txBody>
          <a:bodyPr lIns="0" tIns="0" rIns="0" bIns="0" rtlCol="0" anchor="t">
            <a:spAutoFit/>
          </a:bodyPr>
          <a:lstStyle/>
          <a:p>
            <a:pPr algn="just">
              <a:lnSpc>
                <a:spcPts val="2940"/>
              </a:lnSpc>
            </a:pPr>
            <a:r>
              <a:rPr lang="en-US" sz="2400">
                <a:solidFill>
                  <a:srgbClr val="004AAD"/>
                </a:solidFill>
                <a:latin typeface="Times New Roman" panose="02020603050405020304" pitchFamily="18" charset="0"/>
                <a:ea typeface="Roboto"/>
                <a:cs typeface="Times New Roman" panose="02020603050405020304" pitchFamily="18" charset="0"/>
                <a:sym typeface="Roboto"/>
              </a:rPr>
              <a:t>Các cấp uỷ đảng, chính quyền chỉ đạo cụ thể hóa các mục tiêu, quan điểm, nhiệm vụ và giải pháp trong Nghị quyết số 70-NQ/TW phù hợp với điều kiện thực tiễn của tỉnh. </a:t>
            </a:r>
          </a:p>
        </p:txBody>
      </p:sp>
      <p:sp>
        <p:nvSpPr>
          <p:cNvPr id="19" name="TextBox 19"/>
          <p:cNvSpPr txBox="1"/>
          <p:nvPr/>
        </p:nvSpPr>
        <p:spPr>
          <a:xfrm>
            <a:off x="2261586" y="6720610"/>
            <a:ext cx="6882414" cy="1851660"/>
          </a:xfrm>
          <a:prstGeom prst="rect">
            <a:avLst/>
          </a:prstGeom>
        </p:spPr>
        <p:txBody>
          <a:bodyPr lIns="0" tIns="0" rIns="0" bIns="0" rtlCol="0" anchor="t">
            <a:spAutoFit/>
          </a:bodyPr>
          <a:lstStyle/>
          <a:p>
            <a:pPr algn="just">
              <a:lnSpc>
                <a:spcPts val="2940"/>
              </a:lnSpc>
            </a:pPr>
            <a:r>
              <a:rPr lang="vi-VN" sz="2400">
                <a:solidFill>
                  <a:srgbClr val="004AAD"/>
                </a:solidFill>
                <a:latin typeface="Times New Roman" panose="02020603050405020304" pitchFamily="18" charset="0"/>
                <a:ea typeface="Roboto"/>
                <a:cs typeface="Times New Roman" panose="02020603050405020304" pitchFamily="18" charset="0"/>
                <a:sym typeface="Roboto"/>
              </a:rPr>
              <a:t>Xác định rõ các nhiệm vụ trọng tâm, phân công trách nhiệm cụ thể cho các cấp, các ngành trong việc bảo đảm an ninh năng lượng, thúc đẩy phát triển ngành năng lượng, đáp ứng yêu cầu phát triển kinh tế - xã hội, nâng cao đời sống Nhân dân trên địa bàn tỉnh. </a:t>
            </a:r>
            <a:endParaRPr lang="en-US" sz="2400">
              <a:solidFill>
                <a:srgbClr val="004AAD"/>
              </a:solidFill>
              <a:latin typeface="Times New Roman" panose="02020603050405020304" pitchFamily="18" charset="0"/>
              <a:ea typeface="Roboto"/>
              <a:cs typeface="Times New Roman" panose="02020603050405020304" pitchFamily="18" charset="0"/>
              <a:sym typeface="Roboto"/>
            </a:endParaRPr>
          </a:p>
        </p:txBody>
      </p:sp>
      <p:sp>
        <p:nvSpPr>
          <p:cNvPr id="20" name="TextBox 20"/>
          <p:cNvSpPr txBox="1"/>
          <p:nvPr/>
        </p:nvSpPr>
        <p:spPr>
          <a:xfrm>
            <a:off x="8458200" y="9402602"/>
            <a:ext cx="14452581" cy="397545"/>
          </a:xfrm>
          <a:prstGeom prst="rect">
            <a:avLst/>
          </a:prstGeom>
        </p:spPr>
        <p:txBody>
          <a:bodyPr lIns="0" tIns="0" rIns="0" bIns="0" rtlCol="0" anchor="t">
            <a:spAutoFit/>
          </a:bodyPr>
          <a:lstStyle/>
          <a:p>
            <a:pPr algn="ctr">
              <a:lnSpc>
                <a:spcPts val="3080"/>
              </a:lnSpc>
              <a:spcBef>
                <a:spcPct val="0"/>
              </a:spcBef>
            </a:pPr>
            <a:r>
              <a:rPr lang="en-US" sz="2200">
                <a:solidFill>
                  <a:srgbClr val="1E4541"/>
                </a:solidFill>
                <a:latin typeface="Roboto"/>
                <a:ea typeface="Roboto"/>
                <a:cs typeface="Roboto"/>
                <a:sym typeface="Roboto"/>
              </a:rPr>
              <a:t>SỞ </a:t>
            </a:r>
            <a:r>
              <a:rPr lang="en-US" sz="2200" smtClean="0">
                <a:solidFill>
                  <a:srgbClr val="1E4541"/>
                </a:solidFill>
                <a:latin typeface="Roboto"/>
                <a:ea typeface="Roboto"/>
                <a:cs typeface="Roboto"/>
                <a:sym typeface="Roboto"/>
              </a:rPr>
              <a:t>CÔNG THƯƠNG TỈNH </a:t>
            </a:r>
            <a:r>
              <a:rPr lang="en-US" sz="2200">
                <a:solidFill>
                  <a:srgbClr val="1E4541"/>
                </a:solidFill>
                <a:latin typeface="Roboto"/>
                <a:ea typeface="Roboto"/>
                <a:cs typeface="Roboto"/>
                <a:sym typeface="Roboto"/>
              </a:rPr>
              <a:t>CAO BẰNG </a:t>
            </a: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8474" y="1630501"/>
            <a:ext cx="8305800" cy="6708952"/>
          </a:xfrm>
          <a:prstGeom prst="rect">
            <a:avLst/>
          </a:prstGeom>
        </p:spPr>
      </p:pic>
      <p:grpSp>
        <p:nvGrpSpPr>
          <p:cNvPr id="25" name="Group 6"/>
          <p:cNvGrpSpPr/>
          <p:nvPr/>
        </p:nvGrpSpPr>
        <p:grpSpPr>
          <a:xfrm>
            <a:off x="1000991" y="7200900"/>
            <a:ext cx="756121" cy="665046"/>
            <a:chOff x="0" y="0"/>
            <a:chExt cx="1166043" cy="1025593"/>
          </a:xfrm>
        </p:grpSpPr>
        <p:sp>
          <p:nvSpPr>
            <p:cNvPr id="26" name="Freeform 7"/>
            <p:cNvSpPr/>
            <p:nvPr/>
          </p:nvSpPr>
          <p:spPr>
            <a:xfrm>
              <a:off x="0" y="0"/>
              <a:ext cx="1166043" cy="1025593"/>
            </a:xfrm>
            <a:custGeom>
              <a:avLst/>
              <a:gdLst/>
              <a:ahLst/>
              <a:cxnLst/>
              <a:rect l="l" t="t" r="r" b="b"/>
              <a:pathLst>
                <a:path w="1166043" h="1025593">
                  <a:moveTo>
                    <a:pt x="583022" y="0"/>
                  </a:moveTo>
                  <a:cubicBezTo>
                    <a:pt x="261028" y="0"/>
                    <a:pt x="0" y="229587"/>
                    <a:pt x="0" y="512796"/>
                  </a:cubicBezTo>
                  <a:cubicBezTo>
                    <a:pt x="0" y="796006"/>
                    <a:pt x="261028" y="1025593"/>
                    <a:pt x="583022" y="1025593"/>
                  </a:cubicBezTo>
                  <a:cubicBezTo>
                    <a:pt x="905015" y="1025593"/>
                    <a:pt x="1166043" y="796006"/>
                    <a:pt x="1166043" y="512796"/>
                  </a:cubicBezTo>
                  <a:cubicBezTo>
                    <a:pt x="1166043" y="229587"/>
                    <a:pt x="905015" y="0"/>
                    <a:pt x="583022" y="0"/>
                  </a:cubicBezTo>
                  <a:close/>
                </a:path>
              </a:pathLst>
            </a:custGeom>
            <a:solidFill>
              <a:srgbClr val="1E4541"/>
            </a:solidFill>
            <a:ln w="19050" cap="sq">
              <a:solidFill>
                <a:srgbClr val="5E4032"/>
              </a:solidFill>
              <a:prstDash val="solid"/>
              <a:miter/>
            </a:ln>
          </p:spPr>
        </p:sp>
        <p:sp>
          <p:nvSpPr>
            <p:cNvPr id="27" name="TextBox 8"/>
            <p:cNvSpPr txBox="1"/>
            <p:nvPr/>
          </p:nvSpPr>
          <p:spPr>
            <a:xfrm>
              <a:off x="109317" y="48524"/>
              <a:ext cx="947410" cy="880919"/>
            </a:xfrm>
            <a:prstGeom prst="rect">
              <a:avLst/>
            </a:prstGeom>
          </p:spPr>
          <p:txBody>
            <a:bodyPr lIns="50800" tIns="50800" rIns="50800" bIns="50800" rtlCol="0" anchor="ctr"/>
            <a:lstStyle/>
            <a:p>
              <a:pPr algn="ctr">
                <a:lnSpc>
                  <a:spcPts val="3079"/>
                </a:lnSpc>
              </a:pPr>
              <a:r>
                <a:rPr lang="en-US" sz="2199" b="1">
                  <a:solidFill>
                    <a:srgbClr val="E8E8E7"/>
                  </a:solidFill>
                  <a:latin typeface="Roboto Bold"/>
                  <a:ea typeface="Roboto Bold"/>
                  <a:cs typeface="Roboto Bold"/>
                  <a:sym typeface="Roboto Bold"/>
                </a:rPr>
                <a:t>3</a:t>
              </a:r>
            </a:p>
          </p:txBody>
        </p:sp>
      </p:grpSp>
    </p:spTree>
    <p:extLst>
      <p:ext uri="{BB962C8B-B14F-4D97-AF65-F5344CB8AC3E}">
        <p14:creationId xmlns:p14="http://schemas.microsoft.com/office/powerpoint/2010/main" val="221313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4173980" y="9954894"/>
            <a:ext cx="4114020" cy="0"/>
          </a:xfrm>
          <a:prstGeom prst="line">
            <a:avLst/>
          </a:prstGeom>
          <a:ln w="19050" cap="flat">
            <a:solidFill>
              <a:srgbClr val="1E4541"/>
            </a:solidFill>
            <a:prstDash val="solid"/>
            <a:headEnd type="none" w="sm" len="sm"/>
            <a:tailEnd type="none" w="sm" len="sm"/>
          </a:ln>
        </p:spPr>
      </p:sp>
      <p:grpSp>
        <p:nvGrpSpPr>
          <p:cNvPr id="3" name="Group 3"/>
          <p:cNvGrpSpPr/>
          <p:nvPr/>
        </p:nvGrpSpPr>
        <p:grpSpPr>
          <a:xfrm>
            <a:off x="1028700" y="2587236"/>
            <a:ext cx="756121" cy="665046"/>
            <a:chOff x="0" y="0"/>
            <a:chExt cx="1166043" cy="1025593"/>
          </a:xfrm>
        </p:grpSpPr>
        <p:sp>
          <p:nvSpPr>
            <p:cNvPr id="4" name="Freeform 4"/>
            <p:cNvSpPr/>
            <p:nvPr/>
          </p:nvSpPr>
          <p:spPr>
            <a:xfrm>
              <a:off x="0" y="0"/>
              <a:ext cx="1166043" cy="1025593"/>
            </a:xfrm>
            <a:custGeom>
              <a:avLst/>
              <a:gdLst/>
              <a:ahLst/>
              <a:cxnLst/>
              <a:rect l="l" t="t" r="r" b="b"/>
              <a:pathLst>
                <a:path w="1166043" h="1025593">
                  <a:moveTo>
                    <a:pt x="583022" y="0"/>
                  </a:moveTo>
                  <a:cubicBezTo>
                    <a:pt x="261028" y="0"/>
                    <a:pt x="0" y="229587"/>
                    <a:pt x="0" y="512796"/>
                  </a:cubicBezTo>
                  <a:cubicBezTo>
                    <a:pt x="0" y="796006"/>
                    <a:pt x="261028" y="1025593"/>
                    <a:pt x="583022" y="1025593"/>
                  </a:cubicBezTo>
                  <a:cubicBezTo>
                    <a:pt x="905015" y="1025593"/>
                    <a:pt x="1166043" y="796006"/>
                    <a:pt x="1166043" y="512796"/>
                  </a:cubicBezTo>
                  <a:cubicBezTo>
                    <a:pt x="1166043" y="229587"/>
                    <a:pt x="905015" y="0"/>
                    <a:pt x="583022" y="0"/>
                  </a:cubicBezTo>
                  <a:close/>
                </a:path>
              </a:pathLst>
            </a:custGeom>
            <a:solidFill>
              <a:srgbClr val="1E4541"/>
            </a:solidFill>
            <a:ln w="19050" cap="sq">
              <a:solidFill>
                <a:srgbClr val="5E4032"/>
              </a:solidFill>
              <a:prstDash val="solid"/>
              <a:miter/>
            </a:ln>
          </p:spPr>
        </p:sp>
        <p:sp>
          <p:nvSpPr>
            <p:cNvPr id="5" name="TextBox 5"/>
            <p:cNvSpPr txBox="1"/>
            <p:nvPr/>
          </p:nvSpPr>
          <p:spPr>
            <a:xfrm>
              <a:off x="109317" y="48524"/>
              <a:ext cx="947410" cy="880919"/>
            </a:xfrm>
            <a:prstGeom prst="rect">
              <a:avLst/>
            </a:prstGeom>
          </p:spPr>
          <p:txBody>
            <a:bodyPr lIns="50800" tIns="50800" rIns="50800" bIns="50800" rtlCol="0" anchor="ctr"/>
            <a:lstStyle/>
            <a:p>
              <a:pPr algn="ctr">
                <a:lnSpc>
                  <a:spcPts val="3079"/>
                </a:lnSpc>
              </a:pPr>
              <a:r>
                <a:rPr lang="en-US" sz="2199" b="1">
                  <a:solidFill>
                    <a:srgbClr val="E8E8E7"/>
                  </a:solidFill>
                  <a:latin typeface="Roboto Bold"/>
                  <a:ea typeface="Roboto Bold"/>
                  <a:cs typeface="Roboto Bold"/>
                  <a:sym typeface="Roboto Bold"/>
                </a:rPr>
                <a:t>1</a:t>
              </a:r>
            </a:p>
          </p:txBody>
        </p:sp>
      </p:grpSp>
      <p:grpSp>
        <p:nvGrpSpPr>
          <p:cNvPr id="6" name="Group 6"/>
          <p:cNvGrpSpPr/>
          <p:nvPr/>
        </p:nvGrpSpPr>
        <p:grpSpPr>
          <a:xfrm>
            <a:off x="1028700" y="4772271"/>
            <a:ext cx="756121" cy="665046"/>
            <a:chOff x="0" y="0"/>
            <a:chExt cx="1166043" cy="1025593"/>
          </a:xfrm>
        </p:grpSpPr>
        <p:sp>
          <p:nvSpPr>
            <p:cNvPr id="7" name="Freeform 7"/>
            <p:cNvSpPr/>
            <p:nvPr/>
          </p:nvSpPr>
          <p:spPr>
            <a:xfrm>
              <a:off x="0" y="0"/>
              <a:ext cx="1166043" cy="1025593"/>
            </a:xfrm>
            <a:custGeom>
              <a:avLst/>
              <a:gdLst/>
              <a:ahLst/>
              <a:cxnLst/>
              <a:rect l="l" t="t" r="r" b="b"/>
              <a:pathLst>
                <a:path w="1166043" h="1025593">
                  <a:moveTo>
                    <a:pt x="583022" y="0"/>
                  </a:moveTo>
                  <a:cubicBezTo>
                    <a:pt x="261028" y="0"/>
                    <a:pt x="0" y="229587"/>
                    <a:pt x="0" y="512796"/>
                  </a:cubicBezTo>
                  <a:cubicBezTo>
                    <a:pt x="0" y="796006"/>
                    <a:pt x="261028" y="1025593"/>
                    <a:pt x="583022" y="1025593"/>
                  </a:cubicBezTo>
                  <a:cubicBezTo>
                    <a:pt x="905015" y="1025593"/>
                    <a:pt x="1166043" y="796006"/>
                    <a:pt x="1166043" y="512796"/>
                  </a:cubicBezTo>
                  <a:cubicBezTo>
                    <a:pt x="1166043" y="229587"/>
                    <a:pt x="905015" y="0"/>
                    <a:pt x="583022" y="0"/>
                  </a:cubicBezTo>
                  <a:close/>
                </a:path>
              </a:pathLst>
            </a:custGeom>
            <a:solidFill>
              <a:srgbClr val="1E4541"/>
            </a:solidFill>
            <a:ln w="19050" cap="sq">
              <a:solidFill>
                <a:srgbClr val="5E4032"/>
              </a:solidFill>
              <a:prstDash val="solid"/>
              <a:miter/>
            </a:ln>
          </p:spPr>
        </p:sp>
        <p:sp>
          <p:nvSpPr>
            <p:cNvPr id="8" name="TextBox 8"/>
            <p:cNvSpPr txBox="1"/>
            <p:nvPr/>
          </p:nvSpPr>
          <p:spPr>
            <a:xfrm>
              <a:off x="109317" y="48524"/>
              <a:ext cx="947410" cy="880919"/>
            </a:xfrm>
            <a:prstGeom prst="rect">
              <a:avLst/>
            </a:prstGeom>
          </p:spPr>
          <p:txBody>
            <a:bodyPr lIns="50800" tIns="50800" rIns="50800" bIns="50800" rtlCol="0" anchor="ctr"/>
            <a:lstStyle/>
            <a:p>
              <a:pPr algn="ctr">
                <a:lnSpc>
                  <a:spcPts val="3079"/>
                </a:lnSpc>
              </a:pPr>
              <a:r>
                <a:rPr lang="en-US" sz="2199" b="1">
                  <a:solidFill>
                    <a:srgbClr val="E8E8E7"/>
                  </a:solidFill>
                  <a:latin typeface="Roboto Bold"/>
                  <a:ea typeface="Roboto Bold"/>
                  <a:cs typeface="Roboto Bold"/>
                  <a:sym typeface="Roboto Bold"/>
                </a:rPr>
                <a:t>2</a:t>
              </a:r>
            </a:p>
          </p:txBody>
        </p:sp>
      </p:grpSp>
      <p:sp>
        <p:nvSpPr>
          <p:cNvPr id="16" name="TextBox 16"/>
          <p:cNvSpPr txBox="1"/>
          <p:nvPr/>
        </p:nvSpPr>
        <p:spPr>
          <a:xfrm>
            <a:off x="855025" y="948052"/>
            <a:ext cx="9007834" cy="641201"/>
          </a:xfrm>
          <a:prstGeom prst="rect">
            <a:avLst/>
          </a:prstGeom>
        </p:spPr>
        <p:txBody>
          <a:bodyPr lIns="0" tIns="0" rIns="0" bIns="0" rtlCol="0" anchor="t">
            <a:spAutoFit/>
          </a:bodyPr>
          <a:lstStyle/>
          <a:p>
            <a:pPr marL="485772" lvl="1">
              <a:lnSpc>
                <a:spcPts val="4994"/>
              </a:lnSpc>
            </a:pPr>
            <a:r>
              <a:rPr lang="en-US" sz="4499" b="1" smtClean="0">
                <a:solidFill>
                  <a:srgbClr val="004AAD"/>
                </a:solidFill>
                <a:latin typeface="Roboto Bold"/>
                <a:ea typeface="Roboto Bold"/>
                <a:cs typeface="Roboto Bold"/>
                <a:sym typeface="Roboto Bold"/>
              </a:rPr>
              <a:t>2. Yêu cầu</a:t>
            </a:r>
          </a:p>
        </p:txBody>
      </p:sp>
      <p:sp>
        <p:nvSpPr>
          <p:cNvPr id="17" name="TextBox 17"/>
          <p:cNvSpPr txBox="1"/>
          <p:nvPr/>
        </p:nvSpPr>
        <p:spPr>
          <a:xfrm>
            <a:off x="2261586" y="2350540"/>
            <a:ext cx="6882414" cy="1487587"/>
          </a:xfrm>
          <a:prstGeom prst="rect">
            <a:avLst/>
          </a:prstGeom>
        </p:spPr>
        <p:txBody>
          <a:bodyPr lIns="0" tIns="0" rIns="0" bIns="0" rtlCol="0" anchor="t">
            <a:spAutoFit/>
          </a:bodyPr>
          <a:lstStyle/>
          <a:p>
            <a:pPr algn="just">
              <a:lnSpc>
                <a:spcPts val="2940"/>
              </a:lnSpc>
            </a:pPr>
            <a:r>
              <a:rPr lang="vi-VN" sz="2400">
                <a:solidFill>
                  <a:srgbClr val="004AAD"/>
                </a:solidFill>
                <a:latin typeface="+mj-lt"/>
                <a:ea typeface="Roboto"/>
                <a:cs typeface="Roboto"/>
                <a:sym typeface="Roboto"/>
              </a:rPr>
              <a:t>Việc tổ chức, triển khai thực hiện Nghị quyết số 70-NQ/TW phải đảm bảo đồng bộ, thống nhất từ tỉnh đến cơ sở, có sự phối hợp chặt chẽ giữa các cấp, các ngành. </a:t>
            </a:r>
            <a:r>
              <a:rPr lang="vi-VN" sz="2100">
                <a:solidFill>
                  <a:srgbClr val="004AAD"/>
                </a:solidFill>
                <a:latin typeface="+mj-lt"/>
                <a:ea typeface="Roboto"/>
                <a:cs typeface="Roboto"/>
                <a:sym typeface="Roboto"/>
              </a:rPr>
              <a:t>. </a:t>
            </a:r>
            <a:endParaRPr lang="en-US" sz="2100">
              <a:solidFill>
                <a:srgbClr val="004AAD"/>
              </a:solidFill>
              <a:latin typeface="+mj-lt"/>
              <a:ea typeface="Roboto"/>
              <a:cs typeface="Roboto"/>
              <a:sym typeface="Roboto"/>
            </a:endParaRPr>
          </a:p>
        </p:txBody>
      </p:sp>
      <p:sp>
        <p:nvSpPr>
          <p:cNvPr id="18" name="TextBox 18"/>
          <p:cNvSpPr txBox="1"/>
          <p:nvPr/>
        </p:nvSpPr>
        <p:spPr>
          <a:xfrm>
            <a:off x="2218409" y="4074064"/>
            <a:ext cx="6882414" cy="2231380"/>
          </a:xfrm>
          <a:prstGeom prst="rect">
            <a:avLst/>
          </a:prstGeom>
        </p:spPr>
        <p:txBody>
          <a:bodyPr lIns="0" tIns="0" rIns="0" bIns="0" rtlCol="0" anchor="t">
            <a:spAutoFit/>
          </a:bodyPr>
          <a:lstStyle/>
          <a:p>
            <a:pPr algn="just">
              <a:lnSpc>
                <a:spcPts val="2940"/>
              </a:lnSpc>
            </a:pPr>
            <a:r>
              <a:rPr lang="vi-VN" sz="2400">
                <a:solidFill>
                  <a:srgbClr val="004AAD"/>
                </a:solidFill>
                <a:latin typeface="+mj-lt"/>
                <a:ea typeface="Roboto"/>
                <a:cs typeface="Roboto"/>
                <a:sym typeface="Roboto"/>
              </a:rPr>
              <a:t>Các nhiệm vụ, giải pháp cần trọng tâm, trọng điểm, có lộ trình thực hiện cụ thể, gắn với việc thực hiện Nghị quyết Đại hội đại biểu toàn quốc lần thứ XIV của Đảng, Nghị quyết Đại hội đại biểu Đảng bộ tỉnh lần thứ XX, nhiệm kỳ 2025-2030 và các quy hoạch, kế hoạch phát triển kinh tế - xã hội, phát triển năng lượng của tỉnh. </a:t>
            </a:r>
            <a:r>
              <a:rPr lang="en-US" sz="2400" smtClean="0">
                <a:solidFill>
                  <a:srgbClr val="004AAD"/>
                </a:solidFill>
                <a:latin typeface="+mj-lt"/>
                <a:ea typeface="Roboto"/>
                <a:cs typeface="Roboto"/>
                <a:sym typeface="Roboto"/>
              </a:rPr>
              <a:t>. </a:t>
            </a:r>
            <a:endParaRPr lang="en-US" sz="2400">
              <a:solidFill>
                <a:srgbClr val="004AAD"/>
              </a:solidFill>
              <a:latin typeface="+mj-lt"/>
              <a:ea typeface="Roboto"/>
              <a:cs typeface="Roboto"/>
              <a:sym typeface="Roboto"/>
            </a:endParaRPr>
          </a:p>
        </p:txBody>
      </p:sp>
      <p:sp>
        <p:nvSpPr>
          <p:cNvPr id="19" name="TextBox 19"/>
          <p:cNvSpPr txBox="1"/>
          <p:nvPr/>
        </p:nvSpPr>
        <p:spPr>
          <a:xfrm>
            <a:off x="2183773" y="7059803"/>
            <a:ext cx="6882414" cy="1487587"/>
          </a:xfrm>
          <a:prstGeom prst="rect">
            <a:avLst/>
          </a:prstGeom>
        </p:spPr>
        <p:txBody>
          <a:bodyPr lIns="0" tIns="0" rIns="0" bIns="0" rtlCol="0" anchor="t">
            <a:spAutoFit/>
          </a:bodyPr>
          <a:lstStyle/>
          <a:p>
            <a:pPr algn="just">
              <a:lnSpc>
                <a:spcPts val="2940"/>
              </a:lnSpc>
            </a:pPr>
            <a:r>
              <a:rPr lang="vi-VN" sz="2400">
                <a:solidFill>
                  <a:srgbClr val="004AAD"/>
                </a:solidFill>
                <a:latin typeface="+mj-lt"/>
                <a:ea typeface="Roboto"/>
                <a:cs typeface="Roboto"/>
                <a:sym typeface="Roboto"/>
              </a:rPr>
              <a:t>Phát huy vai trò, trách nhiệm của người đứng đầu cấp ủy, chính quyền, cơ quan, đơn vị, địa phương trong lãnh đạo, chỉ đạo thực hiện đồng bộ, hiệu quả các mục tiêu, nhiệm vụ và giải pháp đã đề ra. </a:t>
            </a:r>
            <a:endParaRPr lang="en-US" sz="2400">
              <a:solidFill>
                <a:srgbClr val="004AAD"/>
              </a:solidFill>
              <a:latin typeface="+mj-lt"/>
              <a:ea typeface="Roboto"/>
              <a:cs typeface="Roboto"/>
              <a:sym typeface="Roboto"/>
            </a:endParaRPr>
          </a:p>
        </p:txBody>
      </p:sp>
      <p:sp>
        <p:nvSpPr>
          <p:cNvPr id="20" name="TextBox 20"/>
          <p:cNvSpPr txBox="1"/>
          <p:nvPr/>
        </p:nvSpPr>
        <p:spPr>
          <a:xfrm>
            <a:off x="8458200" y="9402602"/>
            <a:ext cx="14452581" cy="397545"/>
          </a:xfrm>
          <a:prstGeom prst="rect">
            <a:avLst/>
          </a:prstGeom>
        </p:spPr>
        <p:txBody>
          <a:bodyPr lIns="0" tIns="0" rIns="0" bIns="0" rtlCol="0" anchor="t">
            <a:spAutoFit/>
          </a:bodyPr>
          <a:lstStyle/>
          <a:p>
            <a:pPr algn="ctr">
              <a:lnSpc>
                <a:spcPts val="3080"/>
              </a:lnSpc>
              <a:spcBef>
                <a:spcPct val="0"/>
              </a:spcBef>
            </a:pPr>
            <a:r>
              <a:rPr lang="en-US" sz="2200">
                <a:solidFill>
                  <a:srgbClr val="1E4541"/>
                </a:solidFill>
                <a:latin typeface="Roboto"/>
                <a:ea typeface="Roboto"/>
                <a:cs typeface="Roboto"/>
                <a:sym typeface="Roboto"/>
              </a:rPr>
              <a:t>SỞ </a:t>
            </a:r>
            <a:r>
              <a:rPr lang="en-US" sz="2200" smtClean="0">
                <a:solidFill>
                  <a:srgbClr val="1E4541"/>
                </a:solidFill>
                <a:latin typeface="Roboto"/>
                <a:ea typeface="Roboto"/>
                <a:cs typeface="Roboto"/>
                <a:sym typeface="Roboto"/>
              </a:rPr>
              <a:t>CÔNG THƯƠNG TỈNH </a:t>
            </a:r>
            <a:r>
              <a:rPr lang="en-US" sz="2200">
                <a:solidFill>
                  <a:srgbClr val="1E4541"/>
                </a:solidFill>
                <a:latin typeface="Roboto"/>
                <a:ea typeface="Roboto"/>
                <a:cs typeface="Roboto"/>
                <a:sym typeface="Roboto"/>
              </a:rPr>
              <a:t>CAO BẰNG </a:t>
            </a:r>
          </a:p>
        </p:txBody>
      </p:sp>
      <p:grpSp>
        <p:nvGrpSpPr>
          <p:cNvPr id="25" name="Group 6"/>
          <p:cNvGrpSpPr/>
          <p:nvPr/>
        </p:nvGrpSpPr>
        <p:grpSpPr>
          <a:xfrm>
            <a:off x="1000991" y="7200900"/>
            <a:ext cx="756121" cy="665046"/>
            <a:chOff x="0" y="0"/>
            <a:chExt cx="1166043" cy="1025593"/>
          </a:xfrm>
        </p:grpSpPr>
        <p:sp>
          <p:nvSpPr>
            <p:cNvPr id="26" name="Freeform 7"/>
            <p:cNvSpPr/>
            <p:nvPr/>
          </p:nvSpPr>
          <p:spPr>
            <a:xfrm>
              <a:off x="0" y="0"/>
              <a:ext cx="1166043" cy="1025593"/>
            </a:xfrm>
            <a:custGeom>
              <a:avLst/>
              <a:gdLst/>
              <a:ahLst/>
              <a:cxnLst/>
              <a:rect l="l" t="t" r="r" b="b"/>
              <a:pathLst>
                <a:path w="1166043" h="1025593">
                  <a:moveTo>
                    <a:pt x="583022" y="0"/>
                  </a:moveTo>
                  <a:cubicBezTo>
                    <a:pt x="261028" y="0"/>
                    <a:pt x="0" y="229587"/>
                    <a:pt x="0" y="512796"/>
                  </a:cubicBezTo>
                  <a:cubicBezTo>
                    <a:pt x="0" y="796006"/>
                    <a:pt x="261028" y="1025593"/>
                    <a:pt x="583022" y="1025593"/>
                  </a:cubicBezTo>
                  <a:cubicBezTo>
                    <a:pt x="905015" y="1025593"/>
                    <a:pt x="1166043" y="796006"/>
                    <a:pt x="1166043" y="512796"/>
                  </a:cubicBezTo>
                  <a:cubicBezTo>
                    <a:pt x="1166043" y="229587"/>
                    <a:pt x="905015" y="0"/>
                    <a:pt x="583022" y="0"/>
                  </a:cubicBezTo>
                  <a:close/>
                </a:path>
              </a:pathLst>
            </a:custGeom>
            <a:solidFill>
              <a:srgbClr val="1E4541"/>
            </a:solidFill>
            <a:ln w="19050" cap="sq">
              <a:solidFill>
                <a:srgbClr val="5E4032"/>
              </a:solidFill>
              <a:prstDash val="solid"/>
              <a:miter/>
            </a:ln>
          </p:spPr>
        </p:sp>
        <p:sp>
          <p:nvSpPr>
            <p:cNvPr id="27" name="TextBox 8"/>
            <p:cNvSpPr txBox="1"/>
            <p:nvPr/>
          </p:nvSpPr>
          <p:spPr>
            <a:xfrm>
              <a:off x="109317" y="48524"/>
              <a:ext cx="947410" cy="880919"/>
            </a:xfrm>
            <a:prstGeom prst="rect">
              <a:avLst/>
            </a:prstGeom>
          </p:spPr>
          <p:txBody>
            <a:bodyPr lIns="50800" tIns="50800" rIns="50800" bIns="50800" rtlCol="0" anchor="ctr"/>
            <a:lstStyle/>
            <a:p>
              <a:pPr algn="ctr">
                <a:lnSpc>
                  <a:spcPts val="3079"/>
                </a:lnSpc>
              </a:pPr>
              <a:r>
                <a:rPr lang="en-US" sz="2199" b="1">
                  <a:solidFill>
                    <a:srgbClr val="E8E8E7"/>
                  </a:solidFill>
                  <a:latin typeface="Roboto Bold"/>
                  <a:ea typeface="Roboto Bold"/>
                  <a:cs typeface="Roboto Bold"/>
                  <a:sym typeface="Roboto Bold"/>
                </a:rPr>
                <a:t>3</a:t>
              </a:r>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800100"/>
            <a:ext cx="7162800" cy="7747290"/>
          </a:xfrm>
          <a:prstGeom prst="rect">
            <a:avLst/>
          </a:prstGeom>
        </p:spPr>
      </p:pic>
    </p:spTree>
    <p:extLst>
      <p:ext uri="{BB962C8B-B14F-4D97-AF65-F5344CB8AC3E}">
        <p14:creationId xmlns:p14="http://schemas.microsoft.com/office/powerpoint/2010/main" val="129850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70370" y="7565805"/>
            <a:ext cx="4765685" cy="4722147"/>
            <a:chOff x="0" y="0"/>
            <a:chExt cx="1433756" cy="1420657"/>
          </a:xfrm>
        </p:grpSpPr>
        <p:sp>
          <p:nvSpPr>
            <p:cNvPr id="3" name="Freeform 3"/>
            <p:cNvSpPr/>
            <p:nvPr/>
          </p:nvSpPr>
          <p:spPr>
            <a:xfrm>
              <a:off x="0" y="0"/>
              <a:ext cx="1433756" cy="1420657"/>
            </a:xfrm>
            <a:custGeom>
              <a:avLst/>
              <a:gdLst/>
              <a:ahLst/>
              <a:cxnLst/>
              <a:rect l="l" t="t" r="r" b="b"/>
              <a:pathLst>
                <a:path w="1433756" h="1420657">
                  <a:moveTo>
                    <a:pt x="0" y="0"/>
                  </a:moveTo>
                  <a:lnTo>
                    <a:pt x="1433756" y="0"/>
                  </a:lnTo>
                  <a:lnTo>
                    <a:pt x="1433756" y="1420657"/>
                  </a:lnTo>
                  <a:lnTo>
                    <a:pt x="0" y="1420657"/>
                  </a:lnTo>
                  <a:close/>
                </a:path>
              </a:pathLst>
            </a:custGeom>
            <a:solidFill>
              <a:srgbClr val="1E4541"/>
            </a:solidFill>
          </p:spPr>
        </p:sp>
        <p:sp>
          <p:nvSpPr>
            <p:cNvPr id="4" name="TextBox 4"/>
            <p:cNvSpPr txBox="1"/>
            <p:nvPr/>
          </p:nvSpPr>
          <p:spPr>
            <a:xfrm>
              <a:off x="0" y="-38100"/>
              <a:ext cx="1433756" cy="145875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512473" y="514350"/>
            <a:ext cx="12370847" cy="9258300"/>
            <a:chOff x="0" y="0"/>
            <a:chExt cx="4233113" cy="3168047"/>
          </a:xfrm>
        </p:grpSpPr>
        <p:sp>
          <p:nvSpPr>
            <p:cNvPr id="6" name="Freeform 6"/>
            <p:cNvSpPr/>
            <p:nvPr/>
          </p:nvSpPr>
          <p:spPr>
            <a:xfrm>
              <a:off x="0" y="0"/>
              <a:ext cx="4233113" cy="3168047"/>
            </a:xfrm>
            <a:custGeom>
              <a:avLst/>
              <a:gdLst/>
              <a:ahLst/>
              <a:cxnLst/>
              <a:rect l="l" t="t" r="r" b="b"/>
              <a:pathLst>
                <a:path w="4233113" h="3168047">
                  <a:moveTo>
                    <a:pt x="0" y="0"/>
                  </a:moveTo>
                  <a:lnTo>
                    <a:pt x="4233113" y="0"/>
                  </a:lnTo>
                  <a:lnTo>
                    <a:pt x="4233113" y="3168047"/>
                  </a:lnTo>
                  <a:lnTo>
                    <a:pt x="0" y="3168047"/>
                  </a:lnTo>
                  <a:close/>
                </a:path>
              </a:pathLst>
            </a:custGeom>
            <a:solidFill>
              <a:srgbClr val="F1ECE6"/>
            </a:solidFill>
          </p:spPr>
        </p:sp>
        <p:sp>
          <p:nvSpPr>
            <p:cNvPr id="7" name="TextBox 7"/>
            <p:cNvSpPr txBox="1"/>
            <p:nvPr/>
          </p:nvSpPr>
          <p:spPr>
            <a:xfrm>
              <a:off x="0" y="-38100"/>
              <a:ext cx="4233113" cy="3206147"/>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rot="-5400000">
            <a:off x="1030577" y="1026823"/>
            <a:ext cx="1736521" cy="1740275"/>
            <a:chOff x="0" y="0"/>
            <a:chExt cx="2315362" cy="2320367"/>
          </a:xfrm>
        </p:grpSpPr>
        <p:grpSp>
          <p:nvGrpSpPr>
            <p:cNvPr id="11" name="Group 11"/>
            <p:cNvGrpSpPr/>
            <p:nvPr/>
          </p:nvGrpSpPr>
          <p:grpSpPr>
            <a:xfrm>
              <a:off x="1420986" y="0"/>
              <a:ext cx="183882" cy="183969"/>
              <a:chOff x="0" y="0"/>
              <a:chExt cx="1811417" cy="1812273"/>
            </a:xfrm>
          </p:grpSpPr>
          <p:sp>
            <p:nvSpPr>
              <p:cNvPr id="12" name="Freeform 12"/>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13" name="TextBox 13"/>
              <p:cNvSpPr txBox="1"/>
              <p:nvPr/>
            </p:nvSpPr>
            <p:spPr>
              <a:xfrm>
                <a:off x="0" y="-38100"/>
                <a:ext cx="1811417" cy="1850373"/>
              </a:xfrm>
              <a:prstGeom prst="rect">
                <a:avLst/>
              </a:prstGeom>
            </p:spPr>
            <p:txBody>
              <a:bodyPr lIns="50800" tIns="50800" rIns="50800" bIns="50800" rtlCol="0" anchor="ctr"/>
              <a:lstStyle/>
              <a:p>
                <a:pPr algn="ctr">
                  <a:lnSpc>
                    <a:spcPts val="2660"/>
                  </a:lnSpc>
                  <a:spcBef>
                    <a:spcPct val="0"/>
                  </a:spcBef>
                </a:pPr>
                <a:endParaRPr/>
              </a:p>
            </p:txBody>
          </p:sp>
        </p:grpSp>
        <p:grpSp>
          <p:nvGrpSpPr>
            <p:cNvPr id="14" name="Group 14"/>
            <p:cNvGrpSpPr/>
            <p:nvPr/>
          </p:nvGrpSpPr>
          <p:grpSpPr>
            <a:xfrm>
              <a:off x="1420986" y="708765"/>
              <a:ext cx="183882" cy="183969"/>
              <a:chOff x="0" y="0"/>
              <a:chExt cx="1811417" cy="1812273"/>
            </a:xfrm>
          </p:grpSpPr>
          <p:sp>
            <p:nvSpPr>
              <p:cNvPr id="15" name="Freeform 15"/>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16" name="TextBox 16"/>
              <p:cNvSpPr txBox="1"/>
              <p:nvPr/>
            </p:nvSpPr>
            <p:spPr>
              <a:xfrm>
                <a:off x="0" y="-38100"/>
                <a:ext cx="1811417" cy="1850373"/>
              </a:xfrm>
              <a:prstGeom prst="rect">
                <a:avLst/>
              </a:prstGeom>
            </p:spPr>
            <p:txBody>
              <a:bodyPr lIns="50800" tIns="50800" rIns="50800" bIns="50800" rtlCol="0" anchor="ctr"/>
              <a:lstStyle/>
              <a:p>
                <a:pPr algn="ctr">
                  <a:lnSpc>
                    <a:spcPts val="2660"/>
                  </a:lnSpc>
                  <a:spcBef>
                    <a:spcPct val="0"/>
                  </a:spcBef>
                </a:pPr>
                <a:endParaRPr/>
              </a:p>
            </p:txBody>
          </p:sp>
        </p:grpSp>
        <p:grpSp>
          <p:nvGrpSpPr>
            <p:cNvPr id="17" name="Group 17"/>
            <p:cNvGrpSpPr/>
            <p:nvPr/>
          </p:nvGrpSpPr>
          <p:grpSpPr>
            <a:xfrm>
              <a:off x="1420935" y="1419311"/>
              <a:ext cx="183882" cy="183969"/>
              <a:chOff x="0" y="0"/>
              <a:chExt cx="1811417" cy="1812273"/>
            </a:xfrm>
          </p:grpSpPr>
          <p:sp>
            <p:nvSpPr>
              <p:cNvPr id="18" name="Freeform 18"/>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19" name="TextBox 19"/>
              <p:cNvSpPr txBox="1"/>
              <p:nvPr/>
            </p:nvSpPr>
            <p:spPr>
              <a:xfrm>
                <a:off x="0" y="-38100"/>
                <a:ext cx="1811417" cy="1850373"/>
              </a:xfrm>
              <a:prstGeom prst="rect">
                <a:avLst/>
              </a:prstGeom>
            </p:spPr>
            <p:txBody>
              <a:bodyPr lIns="50800" tIns="50800" rIns="50800" bIns="50800" rtlCol="0" anchor="ctr"/>
              <a:lstStyle/>
              <a:p>
                <a:pPr algn="ctr">
                  <a:lnSpc>
                    <a:spcPts val="2660"/>
                  </a:lnSpc>
                  <a:spcBef>
                    <a:spcPct val="0"/>
                  </a:spcBef>
                </a:pPr>
                <a:endParaRPr/>
              </a:p>
            </p:txBody>
          </p:sp>
        </p:grpSp>
        <p:grpSp>
          <p:nvGrpSpPr>
            <p:cNvPr id="20" name="Group 20"/>
            <p:cNvGrpSpPr/>
            <p:nvPr/>
          </p:nvGrpSpPr>
          <p:grpSpPr>
            <a:xfrm>
              <a:off x="710493" y="0"/>
              <a:ext cx="183882" cy="183969"/>
              <a:chOff x="0" y="0"/>
              <a:chExt cx="1811417" cy="1812273"/>
            </a:xfrm>
          </p:grpSpPr>
          <p:sp>
            <p:nvSpPr>
              <p:cNvPr id="21" name="Freeform 21"/>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22" name="TextBox 22"/>
              <p:cNvSpPr txBox="1"/>
              <p:nvPr/>
            </p:nvSpPr>
            <p:spPr>
              <a:xfrm>
                <a:off x="0" y="-38100"/>
                <a:ext cx="1811417" cy="1850373"/>
              </a:xfrm>
              <a:prstGeom prst="rect">
                <a:avLst/>
              </a:prstGeom>
            </p:spPr>
            <p:txBody>
              <a:bodyPr lIns="50800" tIns="50800" rIns="50800" bIns="50800" rtlCol="0" anchor="ctr"/>
              <a:lstStyle/>
              <a:p>
                <a:pPr algn="ctr">
                  <a:lnSpc>
                    <a:spcPts val="2660"/>
                  </a:lnSpc>
                  <a:spcBef>
                    <a:spcPct val="0"/>
                  </a:spcBef>
                </a:pPr>
                <a:endParaRPr/>
              </a:p>
            </p:txBody>
          </p:sp>
        </p:grpSp>
        <p:grpSp>
          <p:nvGrpSpPr>
            <p:cNvPr id="23" name="Group 23"/>
            <p:cNvGrpSpPr/>
            <p:nvPr/>
          </p:nvGrpSpPr>
          <p:grpSpPr>
            <a:xfrm>
              <a:off x="710493" y="708765"/>
              <a:ext cx="183882" cy="183969"/>
              <a:chOff x="0" y="0"/>
              <a:chExt cx="1811417" cy="1812273"/>
            </a:xfrm>
          </p:grpSpPr>
          <p:sp>
            <p:nvSpPr>
              <p:cNvPr id="24" name="Freeform 24"/>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25" name="TextBox 25"/>
              <p:cNvSpPr txBox="1"/>
              <p:nvPr/>
            </p:nvSpPr>
            <p:spPr>
              <a:xfrm>
                <a:off x="0" y="-38100"/>
                <a:ext cx="1811417" cy="1850373"/>
              </a:xfrm>
              <a:prstGeom prst="rect">
                <a:avLst/>
              </a:prstGeom>
            </p:spPr>
            <p:txBody>
              <a:bodyPr lIns="50800" tIns="50800" rIns="50800" bIns="50800" rtlCol="0" anchor="ctr"/>
              <a:lstStyle/>
              <a:p>
                <a:pPr algn="ctr">
                  <a:lnSpc>
                    <a:spcPts val="2660"/>
                  </a:lnSpc>
                  <a:spcBef>
                    <a:spcPct val="0"/>
                  </a:spcBef>
                </a:pPr>
                <a:endParaRPr/>
              </a:p>
            </p:txBody>
          </p:sp>
        </p:grpSp>
        <p:grpSp>
          <p:nvGrpSpPr>
            <p:cNvPr id="26" name="Group 26"/>
            <p:cNvGrpSpPr/>
            <p:nvPr/>
          </p:nvGrpSpPr>
          <p:grpSpPr>
            <a:xfrm>
              <a:off x="0" y="0"/>
              <a:ext cx="183882" cy="183969"/>
              <a:chOff x="0" y="0"/>
              <a:chExt cx="1811417" cy="1812273"/>
            </a:xfrm>
          </p:grpSpPr>
          <p:sp>
            <p:nvSpPr>
              <p:cNvPr id="27" name="Freeform 27"/>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28" name="TextBox 28"/>
              <p:cNvSpPr txBox="1"/>
              <p:nvPr/>
            </p:nvSpPr>
            <p:spPr>
              <a:xfrm>
                <a:off x="0" y="-38100"/>
                <a:ext cx="1811417" cy="1850373"/>
              </a:xfrm>
              <a:prstGeom prst="rect">
                <a:avLst/>
              </a:prstGeom>
            </p:spPr>
            <p:txBody>
              <a:bodyPr lIns="50800" tIns="50800" rIns="50800" bIns="50800" rtlCol="0" anchor="ctr"/>
              <a:lstStyle/>
              <a:p>
                <a:pPr algn="ctr">
                  <a:lnSpc>
                    <a:spcPts val="2660"/>
                  </a:lnSpc>
                  <a:spcBef>
                    <a:spcPct val="0"/>
                  </a:spcBef>
                </a:pPr>
                <a:endParaRPr/>
              </a:p>
            </p:txBody>
          </p:sp>
        </p:grpSp>
        <p:grpSp>
          <p:nvGrpSpPr>
            <p:cNvPr id="29" name="Group 29"/>
            <p:cNvGrpSpPr/>
            <p:nvPr/>
          </p:nvGrpSpPr>
          <p:grpSpPr>
            <a:xfrm>
              <a:off x="2131479" y="0"/>
              <a:ext cx="183882" cy="183969"/>
              <a:chOff x="0" y="0"/>
              <a:chExt cx="1811417" cy="1812273"/>
            </a:xfrm>
          </p:grpSpPr>
          <p:sp>
            <p:nvSpPr>
              <p:cNvPr id="30" name="Freeform 30"/>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31" name="TextBox 31"/>
              <p:cNvSpPr txBox="1"/>
              <p:nvPr/>
            </p:nvSpPr>
            <p:spPr>
              <a:xfrm>
                <a:off x="0" y="-38100"/>
                <a:ext cx="1811417" cy="1850373"/>
              </a:xfrm>
              <a:prstGeom prst="rect">
                <a:avLst/>
              </a:prstGeom>
            </p:spPr>
            <p:txBody>
              <a:bodyPr lIns="50800" tIns="50800" rIns="50800" bIns="50800" rtlCol="0" anchor="ctr"/>
              <a:lstStyle/>
              <a:p>
                <a:pPr algn="ctr">
                  <a:lnSpc>
                    <a:spcPts val="2660"/>
                  </a:lnSpc>
                  <a:spcBef>
                    <a:spcPct val="0"/>
                  </a:spcBef>
                </a:pPr>
                <a:endParaRPr/>
              </a:p>
            </p:txBody>
          </p:sp>
        </p:grpSp>
        <p:grpSp>
          <p:nvGrpSpPr>
            <p:cNvPr id="32" name="Group 32"/>
            <p:cNvGrpSpPr/>
            <p:nvPr/>
          </p:nvGrpSpPr>
          <p:grpSpPr>
            <a:xfrm>
              <a:off x="2131479" y="708765"/>
              <a:ext cx="183882" cy="183969"/>
              <a:chOff x="0" y="0"/>
              <a:chExt cx="1811417" cy="1812273"/>
            </a:xfrm>
          </p:grpSpPr>
          <p:sp>
            <p:nvSpPr>
              <p:cNvPr id="33" name="Freeform 33"/>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34" name="TextBox 34"/>
              <p:cNvSpPr txBox="1"/>
              <p:nvPr/>
            </p:nvSpPr>
            <p:spPr>
              <a:xfrm>
                <a:off x="0" y="-38100"/>
                <a:ext cx="1811417" cy="1850373"/>
              </a:xfrm>
              <a:prstGeom prst="rect">
                <a:avLst/>
              </a:prstGeom>
            </p:spPr>
            <p:txBody>
              <a:bodyPr lIns="50800" tIns="50800" rIns="50800" bIns="50800" rtlCol="0" anchor="ctr"/>
              <a:lstStyle/>
              <a:p>
                <a:pPr algn="ctr">
                  <a:lnSpc>
                    <a:spcPts val="2660"/>
                  </a:lnSpc>
                  <a:spcBef>
                    <a:spcPct val="0"/>
                  </a:spcBef>
                </a:pPr>
                <a:endParaRPr/>
              </a:p>
            </p:txBody>
          </p:sp>
        </p:grpSp>
        <p:grpSp>
          <p:nvGrpSpPr>
            <p:cNvPr id="35" name="Group 35"/>
            <p:cNvGrpSpPr/>
            <p:nvPr/>
          </p:nvGrpSpPr>
          <p:grpSpPr>
            <a:xfrm>
              <a:off x="2131428" y="1419311"/>
              <a:ext cx="183882" cy="183969"/>
              <a:chOff x="0" y="0"/>
              <a:chExt cx="1811417" cy="1812273"/>
            </a:xfrm>
          </p:grpSpPr>
          <p:sp>
            <p:nvSpPr>
              <p:cNvPr id="36" name="Freeform 36"/>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37" name="TextBox 37"/>
              <p:cNvSpPr txBox="1"/>
              <p:nvPr/>
            </p:nvSpPr>
            <p:spPr>
              <a:xfrm>
                <a:off x="0" y="-38100"/>
                <a:ext cx="1811417" cy="1850373"/>
              </a:xfrm>
              <a:prstGeom prst="rect">
                <a:avLst/>
              </a:prstGeom>
            </p:spPr>
            <p:txBody>
              <a:bodyPr lIns="50800" tIns="50800" rIns="50800" bIns="50800" rtlCol="0" anchor="ctr"/>
              <a:lstStyle/>
              <a:p>
                <a:pPr algn="ctr">
                  <a:lnSpc>
                    <a:spcPts val="2660"/>
                  </a:lnSpc>
                  <a:spcBef>
                    <a:spcPct val="0"/>
                  </a:spcBef>
                </a:pPr>
                <a:endParaRPr/>
              </a:p>
            </p:txBody>
          </p:sp>
        </p:grpSp>
        <p:grpSp>
          <p:nvGrpSpPr>
            <p:cNvPr id="38" name="Group 38"/>
            <p:cNvGrpSpPr/>
            <p:nvPr/>
          </p:nvGrpSpPr>
          <p:grpSpPr>
            <a:xfrm>
              <a:off x="2131428" y="2136398"/>
              <a:ext cx="183882" cy="183969"/>
              <a:chOff x="0" y="0"/>
              <a:chExt cx="1811417" cy="1812273"/>
            </a:xfrm>
          </p:grpSpPr>
          <p:sp>
            <p:nvSpPr>
              <p:cNvPr id="39" name="Freeform 39"/>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40" name="TextBox 40"/>
              <p:cNvSpPr txBox="1"/>
              <p:nvPr/>
            </p:nvSpPr>
            <p:spPr>
              <a:xfrm>
                <a:off x="0" y="-38100"/>
                <a:ext cx="1811417" cy="1850373"/>
              </a:xfrm>
              <a:prstGeom prst="rect">
                <a:avLst/>
              </a:prstGeom>
            </p:spPr>
            <p:txBody>
              <a:bodyPr lIns="50800" tIns="50800" rIns="50800" bIns="50800" rtlCol="0" anchor="ctr"/>
              <a:lstStyle/>
              <a:p>
                <a:pPr algn="ctr">
                  <a:lnSpc>
                    <a:spcPts val="2660"/>
                  </a:lnSpc>
                  <a:spcBef>
                    <a:spcPct val="0"/>
                  </a:spcBef>
                </a:pPr>
                <a:endParaRPr/>
              </a:p>
            </p:txBody>
          </p:sp>
        </p:grpSp>
      </p:grpSp>
      <p:grpSp>
        <p:nvGrpSpPr>
          <p:cNvPr id="41" name="Group 41"/>
          <p:cNvGrpSpPr/>
          <p:nvPr/>
        </p:nvGrpSpPr>
        <p:grpSpPr>
          <a:xfrm rot="5400000">
            <a:off x="10751324" y="7749762"/>
            <a:ext cx="1736521" cy="1740275"/>
            <a:chOff x="0" y="0"/>
            <a:chExt cx="2315362" cy="2320367"/>
          </a:xfrm>
        </p:grpSpPr>
        <p:grpSp>
          <p:nvGrpSpPr>
            <p:cNvPr id="42" name="Group 42"/>
            <p:cNvGrpSpPr/>
            <p:nvPr/>
          </p:nvGrpSpPr>
          <p:grpSpPr>
            <a:xfrm>
              <a:off x="1420986" y="0"/>
              <a:ext cx="183882" cy="183969"/>
              <a:chOff x="0" y="0"/>
              <a:chExt cx="1811417" cy="1812273"/>
            </a:xfrm>
          </p:grpSpPr>
          <p:sp>
            <p:nvSpPr>
              <p:cNvPr id="43" name="Freeform 43"/>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44" name="TextBox 44"/>
              <p:cNvSpPr txBox="1"/>
              <p:nvPr/>
            </p:nvSpPr>
            <p:spPr>
              <a:xfrm>
                <a:off x="0" y="-38100"/>
                <a:ext cx="1811417" cy="1850373"/>
              </a:xfrm>
              <a:prstGeom prst="rect">
                <a:avLst/>
              </a:prstGeom>
            </p:spPr>
            <p:txBody>
              <a:bodyPr lIns="50800" tIns="50800" rIns="50800" bIns="50800" rtlCol="0" anchor="ctr"/>
              <a:lstStyle/>
              <a:p>
                <a:pPr algn="ctr">
                  <a:lnSpc>
                    <a:spcPts val="2660"/>
                  </a:lnSpc>
                  <a:spcBef>
                    <a:spcPct val="0"/>
                  </a:spcBef>
                </a:pPr>
                <a:endParaRPr/>
              </a:p>
            </p:txBody>
          </p:sp>
        </p:grpSp>
        <p:grpSp>
          <p:nvGrpSpPr>
            <p:cNvPr id="45" name="Group 45"/>
            <p:cNvGrpSpPr/>
            <p:nvPr/>
          </p:nvGrpSpPr>
          <p:grpSpPr>
            <a:xfrm>
              <a:off x="1420986" y="708765"/>
              <a:ext cx="183882" cy="183969"/>
              <a:chOff x="0" y="0"/>
              <a:chExt cx="1811417" cy="1812273"/>
            </a:xfrm>
          </p:grpSpPr>
          <p:sp>
            <p:nvSpPr>
              <p:cNvPr id="46" name="Freeform 46"/>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47" name="TextBox 47"/>
              <p:cNvSpPr txBox="1"/>
              <p:nvPr/>
            </p:nvSpPr>
            <p:spPr>
              <a:xfrm>
                <a:off x="0" y="-38100"/>
                <a:ext cx="1811417" cy="1850373"/>
              </a:xfrm>
              <a:prstGeom prst="rect">
                <a:avLst/>
              </a:prstGeom>
            </p:spPr>
            <p:txBody>
              <a:bodyPr lIns="50800" tIns="50800" rIns="50800" bIns="50800" rtlCol="0" anchor="ctr"/>
              <a:lstStyle/>
              <a:p>
                <a:pPr algn="ctr">
                  <a:lnSpc>
                    <a:spcPts val="2660"/>
                  </a:lnSpc>
                  <a:spcBef>
                    <a:spcPct val="0"/>
                  </a:spcBef>
                </a:pPr>
                <a:endParaRPr/>
              </a:p>
            </p:txBody>
          </p:sp>
        </p:grpSp>
        <p:grpSp>
          <p:nvGrpSpPr>
            <p:cNvPr id="48" name="Group 48"/>
            <p:cNvGrpSpPr/>
            <p:nvPr/>
          </p:nvGrpSpPr>
          <p:grpSpPr>
            <a:xfrm>
              <a:off x="1420935" y="1419311"/>
              <a:ext cx="183882" cy="183969"/>
              <a:chOff x="0" y="0"/>
              <a:chExt cx="1811417" cy="1812273"/>
            </a:xfrm>
          </p:grpSpPr>
          <p:sp>
            <p:nvSpPr>
              <p:cNvPr id="49" name="Freeform 49"/>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50" name="TextBox 50"/>
              <p:cNvSpPr txBox="1"/>
              <p:nvPr/>
            </p:nvSpPr>
            <p:spPr>
              <a:xfrm>
                <a:off x="0" y="-38100"/>
                <a:ext cx="1811417" cy="1850373"/>
              </a:xfrm>
              <a:prstGeom prst="rect">
                <a:avLst/>
              </a:prstGeom>
            </p:spPr>
            <p:txBody>
              <a:bodyPr lIns="50800" tIns="50800" rIns="50800" bIns="50800" rtlCol="0" anchor="ctr"/>
              <a:lstStyle/>
              <a:p>
                <a:pPr algn="ctr">
                  <a:lnSpc>
                    <a:spcPts val="2660"/>
                  </a:lnSpc>
                  <a:spcBef>
                    <a:spcPct val="0"/>
                  </a:spcBef>
                </a:pPr>
                <a:endParaRPr/>
              </a:p>
            </p:txBody>
          </p:sp>
        </p:grpSp>
        <p:grpSp>
          <p:nvGrpSpPr>
            <p:cNvPr id="51" name="Group 51"/>
            <p:cNvGrpSpPr/>
            <p:nvPr/>
          </p:nvGrpSpPr>
          <p:grpSpPr>
            <a:xfrm>
              <a:off x="710493" y="0"/>
              <a:ext cx="183882" cy="183969"/>
              <a:chOff x="0" y="0"/>
              <a:chExt cx="1811417" cy="1812273"/>
            </a:xfrm>
          </p:grpSpPr>
          <p:sp>
            <p:nvSpPr>
              <p:cNvPr id="52" name="Freeform 52"/>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53" name="TextBox 53"/>
              <p:cNvSpPr txBox="1"/>
              <p:nvPr/>
            </p:nvSpPr>
            <p:spPr>
              <a:xfrm>
                <a:off x="0" y="-38100"/>
                <a:ext cx="1811417" cy="1850373"/>
              </a:xfrm>
              <a:prstGeom prst="rect">
                <a:avLst/>
              </a:prstGeom>
            </p:spPr>
            <p:txBody>
              <a:bodyPr lIns="50800" tIns="50800" rIns="50800" bIns="50800" rtlCol="0" anchor="ctr"/>
              <a:lstStyle/>
              <a:p>
                <a:pPr algn="ctr">
                  <a:lnSpc>
                    <a:spcPts val="2660"/>
                  </a:lnSpc>
                  <a:spcBef>
                    <a:spcPct val="0"/>
                  </a:spcBef>
                </a:pPr>
                <a:endParaRPr/>
              </a:p>
            </p:txBody>
          </p:sp>
        </p:grpSp>
        <p:grpSp>
          <p:nvGrpSpPr>
            <p:cNvPr id="54" name="Group 54"/>
            <p:cNvGrpSpPr/>
            <p:nvPr/>
          </p:nvGrpSpPr>
          <p:grpSpPr>
            <a:xfrm>
              <a:off x="710493" y="708765"/>
              <a:ext cx="183882" cy="183969"/>
              <a:chOff x="0" y="0"/>
              <a:chExt cx="1811417" cy="1812273"/>
            </a:xfrm>
          </p:grpSpPr>
          <p:sp>
            <p:nvSpPr>
              <p:cNvPr id="55" name="Freeform 55"/>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56" name="TextBox 56"/>
              <p:cNvSpPr txBox="1"/>
              <p:nvPr/>
            </p:nvSpPr>
            <p:spPr>
              <a:xfrm>
                <a:off x="0" y="-38100"/>
                <a:ext cx="1811417" cy="1850373"/>
              </a:xfrm>
              <a:prstGeom prst="rect">
                <a:avLst/>
              </a:prstGeom>
            </p:spPr>
            <p:txBody>
              <a:bodyPr lIns="50800" tIns="50800" rIns="50800" bIns="50800" rtlCol="0" anchor="ctr"/>
              <a:lstStyle/>
              <a:p>
                <a:pPr algn="ctr">
                  <a:lnSpc>
                    <a:spcPts val="2660"/>
                  </a:lnSpc>
                  <a:spcBef>
                    <a:spcPct val="0"/>
                  </a:spcBef>
                </a:pPr>
                <a:endParaRPr/>
              </a:p>
            </p:txBody>
          </p:sp>
        </p:grpSp>
        <p:grpSp>
          <p:nvGrpSpPr>
            <p:cNvPr id="57" name="Group 57"/>
            <p:cNvGrpSpPr/>
            <p:nvPr/>
          </p:nvGrpSpPr>
          <p:grpSpPr>
            <a:xfrm>
              <a:off x="0" y="0"/>
              <a:ext cx="183882" cy="183969"/>
              <a:chOff x="0" y="0"/>
              <a:chExt cx="1811417" cy="1812273"/>
            </a:xfrm>
          </p:grpSpPr>
          <p:sp>
            <p:nvSpPr>
              <p:cNvPr id="58" name="Freeform 58"/>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59" name="TextBox 59"/>
              <p:cNvSpPr txBox="1"/>
              <p:nvPr/>
            </p:nvSpPr>
            <p:spPr>
              <a:xfrm>
                <a:off x="0" y="-38100"/>
                <a:ext cx="1811417" cy="1850373"/>
              </a:xfrm>
              <a:prstGeom prst="rect">
                <a:avLst/>
              </a:prstGeom>
            </p:spPr>
            <p:txBody>
              <a:bodyPr lIns="50800" tIns="50800" rIns="50800" bIns="50800" rtlCol="0" anchor="ctr"/>
              <a:lstStyle/>
              <a:p>
                <a:pPr algn="ctr">
                  <a:lnSpc>
                    <a:spcPts val="2660"/>
                  </a:lnSpc>
                  <a:spcBef>
                    <a:spcPct val="0"/>
                  </a:spcBef>
                </a:pPr>
                <a:endParaRPr/>
              </a:p>
            </p:txBody>
          </p:sp>
        </p:grpSp>
        <p:grpSp>
          <p:nvGrpSpPr>
            <p:cNvPr id="60" name="Group 60"/>
            <p:cNvGrpSpPr/>
            <p:nvPr/>
          </p:nvGrpSpPr>
          <p:grpSpPr>
            <a:xfrm>
              <a:off x="2131479" y="0"/>
              <a:ext cx="183882" cy="183969"/>
              <a:chOff x="0" y="0"/>
              <a:chExt cx="1811417" cy="1812273"/>
            </a:xfrm>
          </p:grpSpPr>
          <p:sp>
            <p:nvSpPr>
              <p:cNvPr id="61" name="Freeform 61"/>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62" name="TextBox 62"/>
              <p:cNvSpPr txBox="1"/>
              <p:nvPr/>
            </p:nvSpPr>
            <p:spPr>
              <a:xfrm>
                <a:off x="0" y="-38100"/>
                <a:ext cx="1811417" cy="1850373"/>
              </a:xfrm>
              <a:prstGeom prst="rect">
                <a:avLst/>
              </a:prstGeom>
            </p:spPr>
            <p:txBody>
              <a:bodyPr lIns="50800" tIns="50800" rIns="50800" bIns="50800" rtlCol="0" anchor="ctr"/>
              <a:lstStyle/>
              <a:p>
                <a:pPr algn="ctr">
                  <a:lnSpc>
                    <a:spcPts val="2660"/>
                  </a:lnSpc>
                  <a:spcBef>
                    <a:spcPct val="0"/>
                  </a:spcBef>
                </a:pPr>
                <a:endParaRPr/>
              </a:p>
            </p:txBody>
          </p:sp>
        </p:grpSp>
        <p:grpSp>
          <p:nvGrpSpPr>
            <p:cNvPr id="63" name="Group 63"/>
            <p:cNvGrpSpPr/>
            <p:nvPr/>
          </p:nvGrpSpPr>
          <p:grpSpPr>
            <a:xfrm>
              <a:off x="2131479" y="708765"/>
              <a:ext cx="183882" cy="183969"/>
              <a:chOff x="0" y="0"/>
              <a:chExt cx="1811417" cy="1812273"/>
            </a:xfrm>
          </p:grpSpPr>
          <p:sp>
            <p:nvSpPr>
              <p:cNvPr id="64" name="Freeform 64"/>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65" name="TextBox 65"/>
              <p:cNvSpPr txBox="1"/>
              <p:nvPr/>
            </p:nvSpPr>
            <p:spPr>
              <a:xfrm>
                <a:off x="0" y="-38100"/>
                <a:ext cx="1811417" cy="1850373"/>
              </a:xfrm>
              <a:prstGeom prst="rect">
                <a:avLst/>
              </a:prstGeom>
            </p:spPr>
            <p:txBody>
              <a:bodyPr lIns="50800" tIns="50800" rIns="50800" bIns="50800" rtlCol="0" anchor="ctr"/>
              <a:lstStyle/>
              <a:p>
                <a:pPr algn="ctr">
                  <a:lnSpc>
                    <a:spcPts val="2660"/>
                  </a:lnSpc>
                  <a:spcBef>
                    <a:spcPct val="0"/>
                  </a:spcBef>
                </a:pPr>
                <a:endParaRPr/>
              </a:p>
            </p:txBody>
          </p:sp>
        </p:grpSp>
        <p:grpSp>
          <p:nvGrpSpPr>
            <p:cNvPr id="66" name="Group 66"/>
            <p:cNvGrpSpPr/>
            <p:nvPr/>
          </p:nvGrpSpPr>
          <p:grpSpPr>
            <a:xfrm>
              <a:off x="2131428" y="1419311"/>
              <a:ext cx="183882" cy="183969"/>
              <a:chOff x="0" y="0"/>
              <a:chExt cx="1811417" cy="1812273"/>
            </a:xfrm>
          </p:grpSpPr>
          <p:sp>
            <p:nvSpPr>
              <p:cNvPr id="67" name="Freeform 67"/>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68" name="TextBox 68"/>
              <p:cNvSpPr txBox="1"/>
              <p:nvPr/>
            </p:nvSpPr>
            <p:spPr>
              <a:xfrm>
                <a:off x="0" y="-38100"/>
                <a:ext cx="1811417" cy="1850373"/>
              </a:xfrm>
              <a:prstGeom prst="rect">
                <a:avLst/>
              </a:prstGeom>
            </p:spPr>
            <p:txBody>
              <a:bodyPr lIns="50800" tIns="50800" rIns="50800" bIns="50800" rtlCol="0" anchor="ctr"/>
              <a:lstStyle/>
              <a:p>
                <a:pPr algn="ctr">
                  <a:lnSpc>
                    <a:spcPts val="2660"/>
                  </a:lnSpc>
                  <a:spcBef>
                    <a:spcPct val="0"/>
                  </a:spcBef>
                </a:pPr>
                <a:endParaRPr/>
              </a:p>
            </p:txBody>
          </p:sp>
        </p:grpSp>
        <p:grpSp>
          <p:nvGrpSpPr>
            <p:cNvPr id="69" name="Group 69"/>
            <p:cNvGrpSpPr/>
            <p:nvPr/>
          </p:nvGrpSpPr>
          <p:grpSpPr>
            <a:xfrm>
              <a:off x="2131428" y="2136398"/>
              <a:ext cx="183882" cy="183969"/>
              <a:chOff x="0" y="0"/>
              <a:chExt cx="1811417" cy="1812273"/>
            </a:xfrm>
          </p:grpSpPr>
          <p:sp>
            <p:nvSpPr>
              <p:cNvPr id="70" name="Freeform 70"/>
              <p:cNvSpPr/>
              <p:nvPr/>
            </p:nvSpPr>
            <p:spPr>
              <a:xfrm>
                <a:off x="0" y="0"/>
                <a:ext cx="1811417" cy="1812273"/>
              </a:xfrm>
              <a:custGeom>
                <a:avLst/>
                <a:gdLst/>
                <a:ahLst/>
                <a:cxnLst/>
                <a:rect l="l" t="t" r="r" b="b"/>
                <a:pathLst>
                  <a:path w="1811417" h="1812273">
                    <a:moveTo>
                      <a:pt x="62346" y="0"/>
                    </a:moveTo>
                    <a:lnTo>
                      <a:pt x="1749071" y="0"/>
                    </a:lnTo>
                    <a:cubicBezTo>
                      <a:pt x="1783504" y="0"/>
                      <a:pt x="1811417" y="27913"/>
                      <a:pt x="1811417" y="62346"/>
                    </a:cubicBezTo>
                    <a:lnTo>
                      <a:pt x="1811417" y="1749927"/>
                    </a:lnTo>
                    <a:cubicBezTo>
                      <a:pt x="1811417" y="1784360"/>
                      <a:pt x="1783504" y="1812273"/>
                      <a:pt x="1749071" y="1812273"/>
                    </a:cubicBezTo>
                    <a:lnTo>
                      <a:pt x="62346" y="1812273"/>
                    </a:lnTo>
                    <a:cubicBezTo>
                      <a:pt x="27913" y="1812273"/>
                      <a:pt x="0" y="1784360"/>
                      <a:pt x="0" y="1749927"/>
                    </a:cubicBezTo>
                    <a:lnTo>
                      <a:pt x="0" y="62346"/>
                    </a:lnTo>
                    <a:cubicBezTo>
                      <a:pt x="0" y="27913"/>
                      <a:pt x="27913" y="0"/>
                      <a:pt x="62346" y="0"/>
                    </a:cubicBezTo>
                    <a:close/>
                  </a:path>
                </a:pathLst>
              </a:custGeom>
              <a:solidFill>
                <a:srgbClr val="1E4541"/>
              </a:solidFill>
            </p:spPr>
          </p:sp>
          <p:sp>
            <p:nvSpPr>
              <p:cNvPr id="71" name="TextBox 71"/>
              <p:cNvSpPr txBox="1"/>
              <p:nvPr/>
            </p:nvSpPr>
            <p:spPr>
              <a:xfrm>
                <a:off x="0" y="-38100"/>
                <a:ext cx="1811417" cy="1850373"/>
              </a:xfrm>
              <a:prstGeom prst="rect">
                <a:avLst/>
              </a:prstGeom>
            </p:spPr>
            <p:txBody>
              <a:bodyPr lIns="50800" tIns="50800" rIns="50800" bIns="50800" rtlCol="0" anchor="ctr"/>
              <a:lstStyle/>
              <a:p>
                <a:pPr algn="ctr">
                  <a:lnSpc>
                    <a:spcPts val="2660"/>
                  </a:lnSpc>
                  <a:spcBef>
                    <a:spcPct val="0"/>
                  </a:spcBef>
                </a:pPr>
                <a:endParaRPr/>
              </a:p>
            </p:txBody>
          </p:sp>
        </p:grpSp>
      </p:grpSp>
      <p:sp>
        <p:nvSpPr>
          <p:cNvPr id="72" name="AutoShape 72"/>
          <p:cNvSpPr/>
          <p:nvPr/>
        </p:nvSpPr>
        <p:spPr>
          <a:xfrm flipV="1">
            <a:off x="2749925" y="5403201"/>
            <a:ext cx="5728682" cy="0"/>
          </a:xfrm>
          <a:prstGeom prst="line">
            <a:avLst/>
          </a:prstGeom>
          <a:ln w="19050" cap="flat">
            <a:solidFill>
              <a:srgbClr val="000000"/>
            </a:solidFill>
            <a:prstDash val="solid"/>
            <a:headEnd type="none" w="sm" len="sm"/>
            <a:tailEnd type="none" w="sm" len="sm"/>
          </a:ln>
        </p:spPr>
      </p:sp>
      <p:sp>
        <p:nvSpPr>
          <p:cNvPr id="73" name="TextBox 73"/>
          <p:cNvSpPr txBox="1"/>
          <p:nvPr/>
        </p:nvSpPr>
        <p:spPr>
          <a:xfrm>
            <a:off x="13481924" y="7981000"/>
            <a:ext cx="4120275" cy="410369"/>
          </a:xfrm>
          <a:prstGeom prst="rect">
            <a:avLst/>
          </a:prstGeom>
        </p:spPr>
        <p:txBody>
          <a:bodyPr wrap="square" lIns="0" tIns="0" rIns="0" bIns="0" rtlCol="0" anchor="t">
            <a:spAutoFit/>
          </a:bodyPr>
          <a:lstStyle/>
          <a:p>
            <a:pPr algn="l">
              <a:lnSpc>
                <a:spcPts val="3219"/>
              </a:lnSpc>
            </a:pPr>
            <a:r>
              <a:rPr lang="en-US" sz="2299">
                <a:solidFill>
                  <a:srgbClr val="000000"/>
                </a:solidFill>
                <a:latin typeface="Roboto"/>
                <a:ea typeface="Roboto"/>
                <a:cs typeface="Roboto"/>
                <a:sym typeface="Roboto"/>
              </a:rPr>
              <a:t>Sở </a:t>
            </a:r>
            <a:r>
              <a:rPr lang="en-US" sz="2299" smtClean="0">
                <a:solidFill>
                  <a:srgbClr val="000000"/>
                </a:solidFill>
                <a:latin typeface="Roboto"/>
                <a:ea typeface="Roboto"/>
                <a:cs typeface="Roboto"/>
                <a:sym typeface="Roboto"/>
              </a:rPr>
              <a:t>Công Thương tỉnh </a:t>
            </a:r>
            <a:r>
              <a:rPr lang="en-US" sz="2299">
                <a:solidFill>
                  <a:srgbClr val="000000"/>
                </a:solidFill>
                <a:latin typeface="Roboto"/>
                <a:ea typeface="Roboto"/>
                <a:cs typeface="Roboto"/>
                <a:sym typeface="Roboto"/>
              </a:rPr>
              <a:t>Cao Bằng</a:t>
            </a:r>
          </a:p>
        </p:txBody>
      </p:sp>
      <p:sp>
        <p:nvSpPr>
          <p:cNvPr id="74" name="TextBox 74"/>
          <p:cNvSpPr txBox="1"/>
          <p:nvPr/>
        </p:nvSpPr>
        <p:spPr>
          <a:xfrm>
            <a:off x="2768975" y="4317351"/>
            <a:ext cx="6036682" cy="756617"/>
          </a:xfrm>
          <a:prstGeom prst="rect">
            <a:avLst/>
          </a:prstGeom>
        </p:spPr>
        <p:txBody>
          <a:bodyPr lIns="0" tIns="0" rIns="0" bIns="0" rtlCol="0" anchor="t">
            <a:spAutoFit/>
          </a:bodyPr>
          <a:lstStyle/>
          <a:p>
            <a:pPr marL="0" lvl="0" indent="0" algn="l">
              <a:lnSpc>
                <a:spcPts val="5850"/>
              </a:lnSpc>
              <a:spcBef>
                <a:spcPct val="0"/>
              </a:spcBef>
            </a:pPr>
            <a:r>
              <a:rPr lang="en-US" sz="4500" b="1" spc="-44" smtClean="0">
                <a:solidFill>
                  <a:srgbClr val="004AAD"/>
                </a:solidFill>
                <a:latin typeface="Roboto Bold"/>
                <a:ea typeface="Roboto Bold"/>
                <a:cs typeface="Roboto Bold"/>
                <a:sym typeface="Roboto Bold"/>
              </a:rPr>
              <a:t>II</a:t>
            </a:r>
            <a:r>
              <a:rPr lang="en-US" sz="4500" b="1" spc="-44">
                <a:solidFill>
                  <a:srgbClr val="004AAD"/>
                </a:solidFill>
                <a:latin typeface="Roboto Bold"/>
                <a:ea typeface="Roboto Bold"/>
                <a:cs typeface="Roboto Bold"/>
                <a:sym typeface="Roboto Bold"/>
              </a:rPr>
              <a:t>. MỤC TIÊU</a:t>
            </a:r>
          </a:p>
        </p:txBody>
      </p:sp>
      <p:sp>
        <p:nvSpPr>
          <p:cNvPr id="75" name="TextBox 75"/>
          <p:cNvSpPr txBox="1"/>
          <p:nvPr/>
        </p:nvSpPr>
        <p:spPr>
          <a:xfrm>
            <a:off x="1698250" y="5671703"/>
            <a:ext cx="7674350" cy="2513509"/>
          </a:xfrm>
          <a:prstGeom prst="rect">
            <a:avLst/>
          </a:prstGeom>
        </p:spPr>
        <p:txBody>
          <a:bodyPr wrap="square" lIns="0" tIns="0" rIns="0" bIns="0" rtlCol="0" anchor="t">
            <a:spAutoFit/>
          </a:bodyPr>
          <a:lstStyle/>
          <a:p>
            <a:pPr marL="892173" lvl="1" indent="-514350" algn="just">
              <a:lnSpc>
                <a:spcPts val="4899"/>
              </a:lnSpc>
              <a:buAutoNum type="arabicPeriod"/>
            </a:pPr>
            <a:r>
              <a:rPr lang="en-US" sz="3499" smtClean="0">
                <a:solidFill>
                  <a:srgbClr val="004AAD"/>
                </a:solidFill>
                <a:latin typeface="Roboto"/>
                <a:ea typeface="Roboto"/>
                <a:cs typeface="Roboto"/>
                <a:sym typeface="Roboto"/>
              </a:rPr>
              <a:t>Mục </a:t>
            </a:r>
            <a:r>
              <a:rPr lang="en-US" sz="3499">
                <a:solidFill>
                  <a:srgbClr val="004AAD"/>
                </a:solidFill>
                <a:latin typeface="Roboto"/>
                <a:ea typeface="Roboto"/>
                <a:cs typeface="Roboto"/>
                <a:sym typeface="Roboto"/>
              </a:rPr>
              <a:t>tiêu chung </a:t>
            </a:r>
          </a:p>
          <a:p>
            <a:pPr marL="377823" lvl="1" algn="just">
              <a:lnSpc>
                <a:spcPts val="4899"/>
              </a:lnSpc>
            </a:pPr>
            <a:r>
              <a:rPr lang="en-US" sz="3499" smtClean="0">
                <a:solidFill>
                  <a:srgbClr val="004AAD"/>
                </a:solidFill>
                <a:latin typeface="Roboto"/>
                <a:ea typeface="Roboto"/>
                <a:cs typeface="Roboto"/>
                <a:sym typeface="Roboto"/>
              </a:rPr>
              <a:t>2</a:t>
            </a:r>
            <a:r>
              <a:rPr lang="en-US" sz="3499">
                <a:solidFill>
                  <a:srgbClr val="004AAD"/>
                </a:solidFill>
                <a:latin typeface="Roboto"/>
                <a:ea typeface="Roboto"/>
                <a:cs typeface="Roboto"/>
                <a:sym typeface="Roboto"/>
              </a:rPr>
              <a:t>. Mục tiêu cụ </a:t>
            </a:r>
            <a:r>
              <a:rPr lang="en-US" sz="3499" smtClean="0">
                <a:solidFill>
                  <a:srgbClr val="004AAD"/>
                </a:solidFill>
                <a:latin typeface="Roboto"/>
                <a:ea typeface="Roboto"/>
                <a:cs typeface="Roboto"/>
                <a:sym typeface="Roboto"/>
              </a:rPr>
              <a:t>thể</a:t>
            </a:r>
          </a:p>
          <a:p>
            <a:pPr marL="377823" lvl="1" algn="just">
              <a:lnSpc>
                <a:spcPts val="4899"/>
              </a:lnSpc>
            </a:pPr>
            <a:r>
              <a:rPr lang="en-US" sz="3499" smtClean="0">
                <a:solidFill>
                  <a:srgbClr val="004AAD"/>
                </a:solidFill>
                <a:latin typeface="Roboto"/>
                <a:ea typeface="Roboto"/>
                <a:cs typeface="Roboto"/>
                <a:sym typeface="Roboto"/>
              </a:rPr>
              <a:t>2.1</a:t>
            </a:r>
            <a:r>
              <a:rPr lang="en-US" sz="3499">
                <a:solidFill>
                  <a:srgbClr val="004AAD"/>
                </a:solidFill>
                <a:latin typeface="Roboto"/>
                <a:ea typeface="Roboto"/>
                <a:cs typeface="Roboto"/>
                <a:sym typeface="Roboto"/>
              </a:rPr>
              <a:t>. Mục tiêu cụ thể đến năm </a:t>
            </a:r>
            <a:r>
              <a:rPr lang="en-US" sz="3499" smtClean="0">
                <a:solidFill>
                  <a:srgbClr val="004AAD"/>
                </a:solidFill>
                <a:latin typeface="Roboto"/>
                <a:ea typeface="Roboto"/>
                <a:cs typeface="Roboto"/>
                <a:sym typeface="Roboto"/>
              </a:rPr>
              <a:t>2030</a:t>
            </a:r>
          </a:p>
          <a:p>
            <a:pPr marL="377823" lvl="1" algn="just">
              <a:lnSpc>
                <a:spcPts val="4899"/>
              </a:lnSpc>
            </a:pPr>
            <a:r>
              <a:rPr lang="en-US" sz="3499" smtClean="0">
                <a:solidFill>
                  <a:srgbClr val="004AAD"/>
                </a:solidFill>
                <a:latin typeface="Roboto"/>
                <a:ea typeface="Roboto"/>
                <a:cs typeface="Roboto"/>
                <a:sym typeface="Roboto"/>
              </a:rPr>
              <a:t>2.2</a:t>
            </a:r>
            <a:r>
              <a:rPr lang="en-US" sz="3499">
                <a:solidFill>
                  <a:srgbClr val="004AAD"/>
                </a:solidFill>
                <a:latin typeface="Roboto"/>
                <a:ea typeface="Roboto"/>
                <a:cs typeface="Roboto"/>
                <a:sym typeface="Roboto"/>
              </a:rPr>
              <a:t>. Tầm nhìn đến năm 2045 </a:t>
            </a:r>
          </a:p>
        </p:txBody>
      </p:sp>
    </p:spTree>
    <p:extLst>
      <p:ext uri="{BB962C8B-B14F-4D97-AF65-F5344CB8AC3E}">
        <p14:creationId xmlns:p14="http://schemas.microsoft.com/office/powerpoint/2010/main" val="282659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4911</Words>
  <Application>Microsoft Office PowerPoint</Application>
  <PresentationFormat>Custom</PresentationFormat>
  <Paragraphs>160</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Roboto Italics</vt:lpstr>
      <vt:lpstr>Roboto</vt:lpstr>
      <vt:lpstr>Calibri</vt:lpstr>
      <vt:lpstr>Roboto Bold</vt:lpstr>
      <vt:lpstr>Times New Roman</vt:lpstr>
      <vt:lpstr>Wingdings</vt:lpstr>
      <vt:lpstr>Arial</vt:lpstr>
      <vt:lpstr>Office Theme</vt:lpstr>
      <vt:lpstr>PowerPoint Presentation</vt:lpstr>
      <vt:lpstr>PowerPoint Presentation</vt:lpstr>
      <vt:lpstr>PowerPoint Presentation</vt:lpstr>
      <vt:lpstr>PowerPoint Presentation</vt:lpstr>
      <vt:lpstr>Phần thứ nhất: NỘI DUNG CHÍNH KẾ HOẠCH SỐ 56-KH/TU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Phần thứ hai: KẾ HOẠCH SỐ 316/KH-UBND CỦA UBND TỈNH CAO BẰNG</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sao của Your title here</dc:title>
  <cp:lastModifiedBy>Le Tien Duat</cp:lastModifiedBy>
  <cp:revision>35</cp:revision>
  <dcterms:created xsi:type="dcterms:W3CDTF">2006-08-16T00:00:00Z</dcterms:created>
  <dcterms:modified xsi:type="dcterms:W3CDTF">2026-04-10T09:54:11Z</dcterms:modified>
  <dc:identifier>DAG10Q0Rlto</dc:identifier>
</cp:coreProperties>
</file>